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353" r:id="rId4"/>
    <p:sldId id="354" r:id="rId5"/>
    <p:sldId id="355" r:id="rId6"/>
    <p:sldId id="356" r:id="rId7"/>
    <p:sldId id="358" r:id="rId8"/>
    <p:sldId id="359" r:id="rId9"/>
    <p:sldId id="282" r:id="rId10"/>
    <p:sldId id="360" r:id="rId11"/>
    <p:sldId id="361" r:id="rId12"/>
    <p:sldId id="337" r:id="rId13"/>
    <p:sldId id="338" r:id="rId14"/>
    <p:sldId id="340" r:id="rId15"/>
    <p:sldId id="35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64273"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C2762-269F-4988-A6A9-3372FA3F070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145CBB-EC03-464F-A82C-B2E712D7BA06}">
      <dgm:prSet phldrT="[Text]" custT="1"/>
      <dgm:spPr/>
      <dgm:t>
        <a:bodyPr/>
        <a:lstStyle/>
        <a:p>
          <a:r>
            <a:rPr lang="en-US" sz="1800" dirty="0" smtClean="0"/>
            <a:t>STRUCTURAL SHORTFALL</a:t>
          </a:r>
          <a:endParaRPr lang="en-US" sz="1800" dirty="0"/>
        </a:p>
      </dgm:t>
    </dgm:pt>
    <dgm:pt modelId="{CB1583AA-703D-4422-BB94-3C5FB16C7545}" type="parTrans" cxnId="{BBBC986C-908F-4BCE-A348-2DE4B057126D}">
      <dgm:prSet/>
      <dgm:spPr/>
      <dgm:t>
        <a:bodyPr/>
        <a:lstStyle/>
        <a:p>
          <a:endParaRPr lang="en-US"/>
        </a:p>
      </dgm:t>
    </dgm:pt>
    <dgm:pt modelId="{9F7A7615-E937-40AC-9B39-6A020C4088C7}" type="sibTrans" cxnId="{BBBC986C-908F-4BCE-A348-2DE4B057126D}">
      <dgm:prSet/>
      <dgm:spPr/>
      <dgm:t>
        <a:bodyPr/>
        <a:lstStyle/>
        <a:p>
          <a:endParaRPr lang="en-US"/>
        </a:p>
      </dgm:t>
    </dgm:pt>
    <dgm:pt modelId="{3A535B26-F6C0-4D9A-82E6-F945A615F2C2}">
      <dgm:prSet phldrT="[Text]" custT="1"/>
      <dgm:spPr/>
      <dgm:t>
        <a:bodyPr/>
        <a:lstStyle/>
        <a:p>
          <a:r>
            <a:rPr lang="en-US" sz="2000" dirty="0" smtClean="0">
              <a:latin typeface="Garamond" panose="02020404030301010803" pitchFamily="18" charset="0"/>
            </a:rPr>
            <a:t>Conventional Social Insurance (</a:t>
          </a:r>
          <a:r>
            <a:rPr lang="en-US" sz="2000" dirty="0" err="1" smtClean="0">
              <a:latin typeface="Garamond" panose="02020404030301010803" pitchFamily="18" charset="0"/>
            </a:rPr>
            <a:t>Riba</a:t>
          </a:r>
          <a:r>
            <a:rPr lang="en-US" sz="2000" dirty="0" smtClean="0">
              <a:latin typeface="Garamond" panose="02020404030301010803" pitchFamily="18" charset="0"/>
            </a:rPr>
            <a:t>, Uncertainty and </a:t>
          </a:r>
          <a:r>
            <a:rPr lang="en-US" sz="2000" dirty="0" err="1" smtClean="0">
              <a:latin typeface="Garamond" panose="02020404030301010803" pitchFamily="18" charset="0"/>
            </a:rPr>
            <a:t>Maysir</a:t>
          </a:r>
          <a:r>
            <a:rPr lang="en-US" sz="2000" dirty="0" smtClean="0">
              <a:latin typeface="Garamond" panose="02020404030301010803" pitchFamily="18" charset="0"/>
            </a:rPr>
            <a:t>) </a:t>
          </a:r>
          <a:endParaRPr lang="en-US" sz="2000" dirty="0">
            <a:latin typeface="Garamond" panose="02020404030301010803" pitchFamily="18" charset="0"/>
          </a:endParaRPr>
        </a:p>
      </dgm:t>
    </dgm:pt>
    <dgm:pt modelId="{BD1392D0-AAE9-4324-9FE7-17E688A580E8}" type="parTrans" cxnId="{CB6A72AA-5399-40CA-9754-0B2852A5F580}">
      <dgm:prSet/>
      <dgm:spPr/>
      <dgm:t>
        <a:bodyPr/>
        <a:lstStyle/>
        <a:p>
          <a:endParaRPr lang="en-US"/>
        </a:p>
      </dgm:t>
    </dgm:pt>
    <dgm:pt modelId="{BB872CFD-A904-4B97-BE34-1698F4BD80DE}" type="sibTrans" cxnId="{CB6A72AA-5399-40CA-9754-0B2852A5F580}">
      <dgm:prSet/>
      <dgm:spPr/>
      <dgm:t>
        <a:bodyPr/>
        <a:lstStyle/>
        <a:p>
          <a:endParaRPr lang="en-US"/>
        </a:p>
      </dgm:t>
    </dgm:pt>
    <dgm:pt modelId="{54AD976A-B40B-4ADA-BFF1-F82CEA62E53B}">
      <dgm:prSet phldrT="[Text]" custT="1"/>
      <dgm:spPr/>
      <dgm:t>
        <a:bodyPr/>
        <a:lstStyle/>
        <a:p>
          <a:r>
            <a:rPr lang="en-US" sz="1800" b="0" dirty="0" smtClean="0">
              <a:latin typeface="Garamond" panose="02020404030301010803" pitchFamily="18" charset="0"/>
            </a:rPr>
            <a:t>Compulsory saving and compulsory contribution</a:t>
          </a:r>
          <a:r>
            <a:rPr lang="en-US" sz="2400" b="0" dirty="0" smtClean="0">
              <a:latin typeface="Garamond" panose="02020404030301010803" pitchFamily="18" charset="0"/>
            </a:rPr>
            <a:t>. </a:t>
          </a:r>
          <a:endParaRPr lang="en-US" sz="2400" b="0" dirty="0">
            <a:latin typeface="Garamond" panose="02020404030301010803" pitchFamily="18" charset="0"/>
          </a:endParaRPr>
        </a:p>
      </dgm:t>
    </dgm:pt>
    <dgm:pt modelId="{9480A0E9-DC7A-4183-9131-9119B5AB82B0}" type="parTrans" cxnId="{AE56E425-5E99-4EB9-AC35-25E9D55CA9F3}">
      <dgm:prSet/>
      <dgm:spPr/>
      <dgm:t>
        <a:bodyPr/>
        <a:lstStyle/>
        <a:p>
          <a:endParaRPr lang="en-US"/>
        </a:p>
      </dgm:t>
    </dgm:pt>
    <dgm:pt modelId="{9DE34AE0-B343-4489-AD3D-D75169D76344}" type="sibTrans" cxnId="{AE56E425-5E99-4EB9-AC35-25E9D55CA9F3}">
      <dgm:prSet/>
      <dgm:spPr/>
      <dgm:t>
        <a:bodyPr/>
        <a:lstStyle/>
        <a:p>
          <a:endParaRPr lang="en-US"/>
        </a:p>
      </dgm:t>
    </dgm:pt>
    <dgm:pt modelId="{09C8D149-7B3F-4BE1-AB16-ECFEAC1709E6}">
      <dgm:prSet phldrT="[Text]" custT="1"/>
      <dgm:spPr/>
      <dgm:t>
        <a:bodyPr/>
        <a:lstStyle/>
        <a:p>
          <a:r>
            <a:rPr lang="en-US" sz="1800" dirty="0" smtClean="0"/>
            <a:t>INVESTMENT SHORTFALL </a:t>
          </a:r>
          <a:endParaRPr lang="en-US" sz="1800" dirty="0"/>
        </a:p>
      </dgm:t>
    </dgm:pt>
    <dgm:pt modelId="{7147E143-D60D-4164-84E4-A9E2E7EF4094}" type="parTrans" cxnId="{FD9811DC-5713-4AF7-B72C-F9AFAB5B0E97}">
      <dgm:prSet/>
      <dgm:spPr/>
      <dgm:t>
        <a:bodyPr/>
        <a:lstStyle/>
        <a:p>
          <a:endParaRPr lang="en-US"/>
        </a:p>
      </dgm:t>
    </dgm:pt>
    <dgm:pt modelId="{CB46070C-DFA1-45C9-8787-70DE8E83E893}" type="sibTrans" cxnId="{FD9811DC-5713-4AF7-B72C-F9AFAB5B0E97}">
      <dgm:prSet/>
      <dgm:spPr/>
      <dgm:t>
        <a:bodyPr/>
        <a:lstStyle/>
        <a:p>
          <a:endParaRPr lang="en-US"/>
        </a:p>
      </dgm:t>
    </dgm:pt>
    <dgm:pt modelId="{6D2CFB70-6A90-4AB9-BCAB-246DFC0D0C5D}">
      <dgm:prSet phldrT="[Text]" custT="1"/>
      <dgm:spPr/>
      <dgm:t>
        <a:bodyPr/>
        <a:lstStyle/>
        <a:p>
          <a:r>
            <a:rPr lang="en-US" sz="2000" dirty="0" smtClean="0">
              <a:latin typeface="Garamond" panose="02020404030301010803" pitchFamily="18" charset="0"/>
            </a:rPr>
            <a:t>Prohibited financial assets (Treasury Bills, Bonds, and Terms Deposit</a:t>
          </a:r>
          <a:r>
            <a:rPr lang="en-US" sz="2000" dirty="0" smtClean="0">
              <a:latin typeface="Garamond" panose="02020404030301010803" pitchFamily="18" charset="0"/>
            </a:rPr>
            <a:t>).</a:t>
          </a:r>
          <a:endParaRPr lang="en-US" sz="2000" dirty="0">
            <a:latin typeface="Garamond" panose="02020404030301010803" pitchFamily="18" charset="0"/>
          </a:endParaRPr>
        </a:p>
      </dgm:t>
    </dgm:pt>
    <dgm:pt modelId="{31F7E143-C4B7-48B7-B6EE-368F4418ADDE}" type="parTrans" cxnId="{CB457220-73B3-4DDA-9A64-27DE3CF36C83}">
      <dgm:prSet/>
      <dgm:spPr/>
      <dgm:t>
        <a:bodyPr/>
        <a:lstStyle/>
        <a:p>
          <a:endParaRPr lang="en-US"/>
        </a:p>
      </dgm:t>
    </dgm:pt>
    <dgm:pt modelId="{6A87E1AF-BAFC-42D4-B866-C0E0DA3C2051}" type="sibTrans" cxnId="{CB457220-73B3-4DDA-9A64-27DE3CF36C83}">
      <dgm:prSet/>
      <dgm:spPr/>
      <dgm:t>
        <a:bodyPr/>
        <a:lstStyle/>
        <a:p>
          <a:endParaRPr lang="en-US"/>
        </a:p>
      </dgm:t>
    </dgm:pt>
    <dgm:pt modelId="{C1F8171B-6307-4ED3-93CE-A21491F63B0C}">
      <dgm:prSet phldrT="[Text]" custT="1"/>
      <dgm:spPr/>
      <dgm:t>
        <a:bodyPr/>
        <a:lstStyle/>
        <a:p>
          <a:r>
            <a:rPr lang="en-US" sz="2000" dirty="0" smtClean="0">
              <a:latin typeface="Garamond" panose="02020404030301010803" pitchFamily="18" charset="0"/>
            </a:rPr>
            <a:t>Sin sector. </a:t>
          </a:r>
          <a:endParaRPr lang="en-US" sz="2000" dirty="0">
            <a:latin typeface="Garamond" panose="02020404030301010803" pitchFamily="18" charset="0"/>
          </a:endParaRPr>
        </a:p>
      </dgm:t>
    </dgm:pt>
    <dgm:pt modelId="{B6357DC9-2377-4D6E-AD17-EA8C6526CB7B}" type="parTrans" cxnId="{1D806ACF-BFD2-4100-A8B4-07C4BD46AFB2}">
      <dgm:prSet/>
      <dgm:spPr/>
      <dgm:t>
        <a:bodyPr/>
        <a:lstStyle/>
        <a:p>
          <a:endParaRPr lang="en-US"/>
        </a:p>
      </dgm:t>
    </dgm:pt>
    <dgm:pt modelId="{0E2484EF-1FC1-41BC-9DCC-77287297E7E1}" type="sibTrans" cxnId="{1D806ACF-BFD2-4100-A8B4-07C4BD46AFB2}">
      <dgm:prSet/>
      <dgm:spPr/>
      <dgm:t>
        <a:bodyPr/>
        <a:lstStyle/>
        <a:p>
          <a:endParaRPr lang="en-US"/>
        </a:p>
      </dgm:t>
    </dgm:pt>
    <dgm:pt modelId="{AFFB3FB0-361B-4051-95CC-725B4AD81BA7}">
      <dgm:prSet custT="1"/>
      <dgm:spPr/>
      <dgm:t>
        <a:bodyPr/>
        <a:lstStyle/>
        <a:p>
          <a:r>
            <a:rPr lang="en-US" sz="2000" dirty="0" smtClean="0">
              <a:latin typeface="Garamond" panose="02020404030301010803" pitchFamily="18" charset="0"/>
            </a:rPr>
            <a:t>Formal sector only.</a:t>
          </a:r>
          <a:endParaRPr lang="en-US" sz="2000" dirty="0">
            <a:latin typeface="Garamond" panose="02020404030301010803" pitchFamily="18" charset="0"/>
          </a:endParaRPr>
        </a:p>
      </dgm:t>
    </dgm:pt>
    <dgm:pt modelId="{7892BA4A-BBE8-40BF-879C-F75A97381AA1}" type="parTrans" cxnId="{76B35BCB-FA03-4853-B8F4-5D5CADA97CD8}">
      <dgm:prSet/>
      <dgm:spPr/>
    </dgm:pt>
    <dgm:pt modelId="{781505E2-2CE4-40EC-B40D-2C922BD8008F}" type="sibTrans" cxnId="{76B35BCB-FA03-4853-B8F4-5D5CADA97CD8}">
      <dgm:prSet/>
      <dgm:spPr/>
    </dgm:pt>
    <dgm:pt modelId="{ABCA90CE-0D97-4BCC-A982-B24A5E3C8F7B}" type="pres">
      <dgm:prSet presAssocID="{56DC2762-269F-4988-A6A9-3372FA3F070D}" presName="theList" presStyleCnt="0">
        <dgm:presLayoutVars>
          <dgm:dir/>
          <dgm:animLvl val="lvl"/>
          <dgm:resizeHandles val="exact"/>
        </dgm:presLayoutVars>
      </dgm:prSet>
      <dgm:spPr/>
      <dgm:t>
        <a:bodyPr/>
        <a:lstStyle/>
        <a:p>
          <a:endParaRPr lang="en-US"/>
        </a:p>
      </dgm:t>
    </dgm:pt>
    <dgm:pt modelId="{80F336E8-F64E-4CBA-96F3-FD5D0E8123D5}" type="pres">
      <dgm:prSet presAssocID="{C7145CBB-EC03-464F-A82C-B2E712D7BA06}" presName="compNode" presStyleCnt="0"/>
      <dgm:spPr/>
    </dgm:pt>
    <dgm:pt modelId="{E43ADBF0-553D-4678-AD63-9041CA10B685}" type="pres">
      <dgm:prSet presAssocID="{C7145CBB-EC03-464F-A82C-B2E712D7BA06}" presName="aNode" presStyleLbl="bgShp" presStyleIdx="0" presStyleCnt="2"/>
      <dgm:spPr/>
      <dgm:t>
        <a:bodyPr/>
        <a:lstStyle/>
        <a:p>
          <a:endParaRPr lang="en-US"/>
        </a:p>
      </dgm:t>
    </dgm:pt>
    <dgm:pt modelId="{69788E5E-0268-4581-AE46-4C6BDBF6751D}" type="pres">
      <dgm:prSet presAssocID="{C7145CBB-EC03-464F-A82C-B2E712D7BA06}" presName="textNode" presStyleLbl="bgShp" presStyleIdx="0" presStyleCnt="2"/>
      <dgm:spPr/>
      <dgm:t>
        <a:bodyPr/>
        <a:lstStyle/>
        <a:p>
          <a:endParaRPr lang="en-US"/>
        </a:p>
      </dgm:t>
    </dgm:pt>
    <dgm:pt modelId="{D85244F3-94A8-4E13-9B37-548C7D7645C2}" type="pres">
      <dgm:prSet presAssocID="{C7145CBB-EC03-464F-A82C-B2E712D7BA06}" presName="compChildNode" presStyleCnt="0"/>
      <dgm:spPr/>
    </dgm:pt>
    <dgm:pt modelId="{6A85DF43-6A1A-40A9-B700-CFA218F3FEB4}" type="pres">
      <dgm:prSet presAssocID="{C7145CBB-EC03-464F-A82C-B2E712D7BA06}" presName="theInnerList" presStyleCnt="0"/>
      <dgm:spPr/>
    </dgm:pt>
    <dgm:pt modelId="{E0CC52B1-04D8-43A5-8661-22B7D40CF45E}" type="pres">
      <dgm:prSet presAssocID="{3A535B26-F6C0-4D9A-82E6-F945A615F2C2}" presName="childNode" presStyleLbl="node1" presStyleIdx="0" presStyleCnt="5" custScaleY="66142">
        <dgm:presLayoutVars>
          <dgm:bulletEnabled val="1"/>
        </dgm:presLayoutVars>
      </dgm:prSet>
      <dgm:spPr/>
      <dgm:t>
        <a:bodyPr/>
        <a:lstStyle/>
        <a:p>
          <a:endParaRPr lang="en-US"/>
        </a:p>
      </dgm:t>
    </dgm:pt>
    <dgm:pt modelId="{621FA7EE-D3E3-45EF-9479-0512932F0EBC}" type="pres">
      <dgm:prSet presAssocID="{3A535B26-F6C0-4D9A-82E6-F945A615F2C2}" presName="aSpace2" presStyleCnt="0"/>
      <dgm:spPr/>
    </dgm:pt>
    <dgm:pt modelId="{1BDA8A53-3E2D-48E1-8D51-9FEA7B935EB9}" type="pres">
      <dgm:prSet presAssocID="{54AD976A-B40B-4ADA-BFF1-F82CEA62E53B}" presName="childNode" presStyleLbl="node1" presStyleIdx="1" presStyleCnt="5" custScaleX="98652" custScaleY="66989">
        <dgm:presLayoutVars>
          <dgm:bulletEnabled val="1"/>
        </dgm:presLayoutVars>
      </dgm:prSet>
      <dgm:spPr/>
      <dgm:t>
        <a:bodyPr/>
        <a:lstStyle/>
        <a:p>
          <a:endParaRPr lang="en-US"/>
        </a:p>
      </dgm:t>
    </dgm:pt>
    <dgm:pt modelId="{45D77F83-688E-427A-A1FA-7493452B14C4}" type="pres">
      <dgm:prSet presAssocID="{54AD976A-B40B-4ADA-BFF1-F82CEA62E53B}" presName="aSpace2" presStyleCnt="0"/>
      <dgm:spPr/>
    </dgm:pt>
    <dgm:pt modelId="{B70BF0F4-E9C3-49C8-9D52-CEEED7A5AD3F}" type="pres">
      <dgm:prSet presAssocID="{AFFB3FB0-361B-4051-95CC-725B4AD81BA7}" presName="childNode" presStyleLbl="node1" presStyleIdx="2" presStyleCnt="5" custScaleY="75062">
        <dgm:presLayoutVars>
          <dgm:bulletEnabled val="1"/>
        </dgm:presLayoutVars>
      </dgm:prSet>
      <dgm:spPr/>
      <dgm:t>
        <a:bodyPr/>
        <a:lstStyle/>
        <a:p>
          <a:endParaRPr lang="en-US"/>
        </a:p>
      </dgm:t>
    </dgm:pt>
    <dgm:pt modelId="{FF0BA242-9B6B-45ED-913B-0DB759806E8E}" type="pres">
      <dgm:prSet presAssocID="{C7145CBB-EC03-464F-A82C-B2E712D7BA06}" presName="aSpace" presStyleCnt="0"/>
      <dgm:spPr/>
    </dgm:pt>
    <dgm:pt modelId="{F7925C14-7814-463B-ADFA-21379B60FC2D}" type="pres">
      <dgm:prSet presAssocID="{09C8D149-7B3F-4BE1-AB16-ECFEAC1709E6}" presName="compNode" presStyleCnt="0"/>
      <dgm:spPr/>
    </dgm:pt>
    <dgm:pt modelId="{9C717301-D8E2-4F55-85EA-CC7ED61D7CA4}" type="pres">
      <dgm:prSet presAssocID="{09C8D149-7B3F-4BE1-AB16-ECFEAC1709E6}" presName="aNode" presStyleLbl="bgShp" presStyleIdx="1" presStyleCnt="2"/>
      <dgm:spPr/>
      <dgm:t>
        <a:bodyPr/>
        <a:lstStyle/>
        <a:p>
          <a:endParaRPr lang="en-US"/>
        </a:p>
      </dgm:t>
    </dgm:pt>
    <dgm:pt modelId="{ADBBE165-2D09-4FA1-9330-A62ED3E9DF53}" type="pres">
      <dgm:prSet presAssocID="{09C8D149-7B3F-4BE1-AB16-ECFEAC1709E6}" presName="textNode" presStyleLbl="bgShp" presStyleIdx="1" presStyleCnt="2"/>
      <dgm:spPr/>
      <dgm:t>
        <a:bodyPr/>
        <a:lstStyle/>
        <a:p>
          <a:endParaRPr lang="en-US"/>
        </a:p>
      </dgm:t>
    </dgm:pt>
    <dgm:pt modelId="{044CA25E-E965-436E-8E9E-B37CCFE7565D}" type="pres">
      <dgm:prSet presAssocID="{09C8D149-7B3F-4BE1-AB16-ECFEAC1709E6}" presName="compChildNode" presStyleCnt="0"/>
      <dgm:spPr/>
    </dgm:pt>
    <dgm:pt modelId="{6B8A26E3-E2BC-4ACC-981B-1F641D017C86}" type="pres">
      <dgm:prSet presAssocID="{09C8D149-7B3F-4BE1-AB16-ECFEAC1709E6}" presName="theInnerList" presStyleCnt="0"/>
      <dgm:spPr/>
    </dgm:pt>
    <dgm:pt modelId="{958A3D8E-F4C3-4353-908D-3CFFF5B35A1E}" type="pres">
      <dgm:prSet presAssocID="{6D2CFB70-6A90-4AB9-BCAB-246DFC0D0C5D}" presName="childNode" presStyleLbl="node1" presStyleIdx="3" presStyleCnt="5" custScaleY="58428">
        <dgm:presLayoutVars>
          <dgm:bulletEnabled val="1"/>
        </dgm:presLayoutVars>
      </dgm:prSet>
      <dgm:spPr/>
      <dgm:t>
        <a:bodyPr/>
        <a:lstStyle/>
        <a:p>
          <a:endParaRPr lang="en-US"/>
        </a:p>
      </dgm:t>
    </dgm:pt>
    <dgm:pt modelId="{D23BF813-4ED1-4E70-BA65-8F3B98E42A21}" type="pres">
      <dgm:prSet presAssocID="{6D2CFB70-6A90-4AB9-BCAB-246DFC0D0C5D}" presName="aSpace2" presStyleCnt="0"/>
      <dgm:spPr/>
    </dgm:pt>
    <dgm:pt modelId="{DBAFC8BA-E009-4BF0-8C52-3251A2E09C97}" type="pres">
      <dgm:prSet presAssocID="{C1F8171B-6307-4ED3-93CE-A21491F63B0C}" presName="childNode" presStyleLbl="node1" presStyleIdx="4" presStyleCnt="5" custScaleY="56088">
        <dgm:presLayoutVars>
          <dgm:bulletEnabled val="1"/>
        </dgm:presLayoutVars>
      </dgm:prSet>
      <dgm:spPr/>
      <dgm:t>
        <a:bodyPr/>
        <a:lstStyle/>
        <a:p>
          <a:endParaRPr lang="en-US"/>
        </a:p>
      </dgm:t>
    </dgm:pt>
  </dgm:ptLst>
  <dgm:cxnLst>
    <dgm:cxn modelId="{CF2143C6-F364-4740-BA89-6D5191E69729}" type="presOf" srcId="{09C8D149-7B3F-4BE1-AB16-ECFEAC1709E6}" destId="{9C717301-D8E2-4F55-85EA-CC7ED61D7CA4}" srcOrd="0" destOrd="0" presId="urn:microsoft.com/office/officeart/2005/8/layout/lProcess2"/>
    <dgm:cxn modelId="{CB457220-73B3-4DDA-9A64-27DE3CF36C83}" srcId="{09C8D149-7B3F-4BE1-AB16-ECFEAC1709E6}" destId="{6D2CFB70-6A90-4AB9-BCAB-246DFC0D0C5D}" srcOrd="0" destOrd="0" parTransId="{31F7E143-C4B7-48B7-B6EE-368F4418ADDE}" sibTransId="{6A87E1AF-BAFC-42D4-B866-C0E0DA3C2051}"/>
    <dgm:cxn modelId="{BBBC986C-908F-4BCE-A348-2DE4B057126D}" srcId="{56DC2762-269F-4988-A6A9-3372FA3F070D}" destId="{C7145CBB-EC03-464F-A82C-B2E712D7BA06}" srcOrd="0" destOrd="0" parTransId="{CB1583AA-703D-4422-BB94-3C5FB16C7545}" sibTransId="{9F7A7615-E937-40AC-9B39-6A020C4088C7}"/>
    <dgm:cxn modelId="{52A68D6D-AA04-447A-B7C7-CFD05A679E61}" type="presOf" srcId="{09C8D149-7B3F-4BE1-AB16-ECFEAC1709E6}" destId="{ADBBE165-2D09-4FA1-9330-A62ED3E9DF53}" srcOrd="1" destOrd="0" presId="urn:microsoft.com/office/officeart/2005/8/layout/lProcess2"/>
    <dgm:cxn modelId="{7242D2AD-BC33-4483-8267-D6B64EDDA744}" type="presOf" srcId="{3A535B26-F6C0-4D9A-82E6-F945A615F2C2}" destId="{E0CC52B1-04D8-43A5-8661-22B7D40CF45E}" srcOrd="0" destOrd="0" presId="urn:microsoft.com/office/officeart/2005/8/layout/lProcess2"/>
    <dgm:cxn modelId="{76B35BCB-FA03-4853-B8F4-5D5CADA97CD8}" srcId="{C7145CBB-EC03-464F-A82C-B2E712D7BA06}" destId="{AFFB3FB0-361B-4051-95CC-725B4AD81BA7}" srcOrd="2" destOrd="0" parTransId="{7892BA4A-BBE8-40BF-879C-F75A97381AA1}" sibTransId="{781505E2-2CE4-40EC-B40D-2C922BD8008F}"/>
    <dgm:cxn modelId="{59C61DF5-F8EA-4507-A174-FDEA655569DA}" type="presOf" srcId="{56DC2762-269F-4988-A6A9-3372FA3F070D}" destId="{ABCA90CE-0D97-4BCC-A982-B24A5E3C8F7B}" srcOrd="0" destOrd="0" presId="urn:microsoft.com/office/officeart/2005/8/layout/lProcess2"/>
    <dgm:cxn modelId="{A57579C8-D202-4E78-90E1-F735460E45DC}" type="presOf" srcId="{AFFB3FB0-361B-4051-95CC-725B4AD81BA7}" destId="{B70BF0F4-E9C3-49C8-9D52-CEEED7A5AD3F}" srcOrd="0" destOrd="0" presId="urn:microsoft.com/office/officeart/2005/8/layout/lProcess2"/>
    <dgm:cxn modelId="{00582F0C-A0F3-46C0-8BAE-1DDF23466262}" type="presOf" srcId="{C1F8171B-6307-4ED3-93CE-A21491F63B0C}" destId="{DBAFC8BA-E009-4BF0-8C52-3251A2E09C97}" srcOrd="0" destOrd="0" presId="urn:microsoft.com/office/officeart/2005/8/layout/lProcess2"/>
    <dgm:cxn modelId="{5EA15019-085C-4259-A2F6-90BE4FD9848F}" type="presOf" srcId="{6D2CFB70-6A90-4AB9-BCAB-246DFC0D0C5D}" destId="{958A3D8E-F4C3-4353-908D-3CFFF5B35A1E}" srcOrd="0" destOrd="0" presId="urn:microsoft.com/office/officeart/2005/8/layout/lProcess2"/>
    <dgm:cxn modelId="{FD9811DC-5713-4AF7-B72C-F9AFAB5B0E97}" srcId="{56DC2762-269F-4988-A6A9-3372FA3F070D}" destId="{09C8D149-7B3F-4BE1-AB16-ECFEAC1709E6}" srcOrd="1" destOrd="0" parTransId="{7147E143-D60D-4164-84E4-A9E2E7EF4094}" sibTransId="{CB46070C-DFA1-45C9-8787-70DE8E83E893}"/>
    <dgm:cxn modelId="{1D806ACF-BFD2-4100-A8B4-07C4BD46AFB2}" srcId="{09C8D149-7B3F-4BE1-AB16-ECFEAC1709E6}" destId="{C1F8171B-6307-4ED3-93CE-A21491F63B0C}" srcOrd="1" destOrd="0" parTransId="{B6357DC9-2377-4D6E-AD17-EA8C6526CB7B}" sibTransId="{0E2484EF-1FC1-41BC-9DCC-77287297E7E1}"/>
    <dgm:cxn modelId="{043A22E6-5BAE-45A9-B6CB-76C85EE404B4}" type="presOf" srcId="{54AD976A-B40B-4ADA-BFF1-F82CEA62E53B}" destId="{1BDA8A53-3E2D-48E1-8D51-9FEA7B935EB9}" srcOrd="0" destOrd="0" presId="urn:microsoft.com/office/officeart/2005/8/layout/lProcess2"/>
    <dgm:cxn modelId="{CB6A72AA-5399-40CA-9754-0B2852A5F580}" srcId="{C7145CBB-EC03-464F-A82C-B2E712D7BA06}" destId="{3A535B26-F6C0-4D9A-82E6-F945A615F2C2}" srcOrd="0" destOrd="0" parTransId="{BD1392D0-AAE9-4324-9FE7-17E688A580E8}" sibTransId="{BB872CFD-A904-4B97-BE34-1698F4BD80DE}"/>
    <dgm:cxn modelId="{65FA79AD-634F-4327-AA03-A69FC1DC7200}" type="presOf" srcId="{C7145CBB-EC03-464F-A82C-B2E712D7BA06}" destId="{E43ADBF0-553D-4678-AD63-9041CA10B685}" srcOrd="0" destOrd="0" presId="urn:microsoft.com/office/officeart/2005/8/layout/lProcess2"/>
    <dgm:cxn modelId="{AE56E425-5E99-4EB9-AC35-25E9D55CA9F3}" srcId="{C7145CBB-EC03-464F-A82C-B2E712D7BA06}" destId="{54AD976A-B40B-4ADA-BFF1-F82CEA62E53B}" srcOrd="1" destOrd="0" parTransId="{9480A0E9-DC7A-4183-9131-9119B5AB82B0}" sibTransId="{9DE34AE0-B343-4489-AD3D-D75169D76344}"/>
    <dgm:cxn modelId="{8BEA8182-F3FC-425C-B232-C74326AE5B1A}" type="presOf" srcId="{C7145CBB-EC03-464F-A82C-B2E712D7BA06}" destId="{69788E5E-0268-4581-AE46-4C6BDBF6751D}" srcOrd="1" destOrd="0" presId="urn:microsoft.com/office/officeart/2005/8/layout/lProcess2"/>
    <dgm:cxn modelId="{88917CD8-8CA3-465D-855B-24CF92216F08}" type="presParOf" srcId="{ABCA90CE-0D97-4BCC-A982-B24A5E3C8F7B}" destId="{80F336E8-F64E-4CBA-96F3-FD5D0E8123D5}" srcOrd="0" destOrd="0" presId="urn:microsoft.com/office/officeart/2005/8/layout/lProcess2"/>
    <dgm:cxn modelId="{37330C0C-A367-4383-A22A-435ADC3A3910}" type="presParOf" srcId="{80F336E8-F64E-4CBA-96F3-FD5D0E8123D5}" destId="{E43ADBF0-553D-4678-AD63-9041CA10B685}" srcOrd="0" destOrd="0" presId="urn:microsoft.com/office/officeart/2005/8/layout/lProcess2"/>
    <dgm:cxn modelId="{DF85899D-C0E6-4996-954D-C5CA99B81B4E}" type="presParOf" srcId="{80F336E8-F64E-4CBA-96F3-FD5D0E8123D5}" destId="{69788E5E-0268-4581-AE46-4C6BDBF6751D}" srcOrd="1" destOrd="0" presId="urn:microsoft.com/office/officeart/2005/8/layout/lProcess2"/>
    <dgm:cxn modelId="{8EC0CEFD-1D8D-4039-9194-24BB91ABCC86}" type="presParOf" srcId="{80F336E8-F64E-4CBA-96F3-FD5D0E8123D5}" destId="{D85244F3-94A8-4E13-9B37-548C7D7645C2}" srcOrd="2" destOrd="0" presId="urn:microsoft.com/office/officeart/2005/8/layout/lProcess2"/>
    <dgm:cxn modelId="{C7A181F0-97B2-4FAB-992A-3C0FC01D1B8B}" type="presParOf" srcId="{D85244F3-94A8-4E13-9B37-548C7D7645C2}" destId="{6A85DF43-6A1A-40A9-B700-CFA218F3FEB4}" srcOrd="0" destOrd="0" presId="urn:microsoft.com/office/officeart/2005/8/layout/lProcess2"/>
    <dgm:cxn modelId="{61DB97EE-AE53-46B6-A715-FAC5CF87CA21}" type="presParOf" srcId="{6A85DF43-6A1A-40A9-B700-CFA218F3FEB4}" destId="{E0CC52B1-04D8-43A5-8661-22B7D40CF45E}" srcOrd="0" destOrd="0" presId="urn:microsoft.com/office/officeart/2005/8/layout/lProcess2"/>
    <dgm:cxn modelId="{189E648C-186B-4D9C-82B2-0B77B53DB946}" type="presParOf" srcId="{6A85DF43-6A1A-40A9-B700-CFA218F3FEB4}" destId="{621FA7EE-D3E3-45EF-9479-0512932F0EBC}" srcOrd="1" destOrd="0" presId="urn:microsoft.com/office/officeart/2005/8/layout/lProcess2"/>
    <dgm:cxn modelId="{AA11A2A1-221C-4249-9486-6DFF65CF51F6}" type="presParOf" srcId="{6A85DF43-6A1A-40A9-B700-CFA218F3FEB4}" destId="{1BDA8A53-3E2D-48E1-8D51-9FEA7B935EB9}" srcOrd="2" destOrd="0" presId="urn:microsoft.com/office/officeart/2005/8/layout/lProcess2"/>
    <dgm:cxn modelId="{25A48A35-2161-4F7A-9EDB-23D2D53EB288}" type="presParOf" srcId="{6A85DF43-6A1A-40A9-B700-CFA218F3FEB4}" destId="{45D77F83-688E-427A-A1FA-7493452B14C4}" srcOrd="3" destOrd="0" presId="urn:microsoft.com/office/officeart/2005/8/layout/lProcess2"/>
    <dgm:cxn modelId="{126E0E33-398E-4124-8B05-7EB3AF838EFA}" type="presParOf" srcId="{6A85DF43-6A1A-40A9-B700-CFA218F3FEB4}" destId="{B70BF0F4-E9C3-49C8-9D52-CEEED7A5AD3F}" srcOrd="4" destOrd="0" presId="urn:microsoft.com/office/officeart/2005/8/layout/lProcess2"/>
    <dgm:cxn modelId="{AFA91DC0-7C3B-499E-8599-C8CE9A72CBEF}" type="presParOf" srcId="{ABCA90CE-0D97-4BCC-A982-B24A5E3C8F7B}" destId="{FF0BA242-9B6B-45ED-913B-0DB759806E8E}" srcOrd="1" destOrd="0" presId="urn:microsoft.com/office/officeart/2005/8/layout/lProcess2"/>
    <dgm:cxn modelId="{9D97B0A8-3804-40FD-9EFA-70EDFF7F3D83}" type="presParOf" srcId="{ABCA90CE-0D97-4BCC-A982-B24A5E3C8F7B}" destId="{F7925C14-7814-463B-ADFA-21379B60FC2D}" srcOrd="2" destOrd="0" presId="urn:microsoft.com/office/officeart/2005/8/layout/lProcess2"/>
    <dgm:cxn modelId="{F1D4D2BF-C2CF-48F2-89C6-D1FB86809C69}" type="presParOf" srcId="{F7925C14-7814-463B-ADFA-21379B60FC2D}" destId="{9C717301-D8E2-4F55-85EA-CC7ED61D7CA4}" srcOrd="0" destOrd="0" presId="urn:microsoft.com/office/officeart/2005/8/layout/lProcess2"/>
    <dgm:cxn modelId="{2991E1D5-2939-4098-B660-39A28B4EA3F4}" type="presParOf" srcId="{F7925C14-7814-463B-ADFA-21379B60FC2D}" destId="{ADBBE165-2D09-4FA1-9330-A62ED3E9DF53}" srcOrd="1" destOrd="0" presId="urn:microsoft.com/office/officeart/2005/8/layout/lProcess2"/>
    <dgm:cxn modelId="{0E42B98B-98CC-4BC5-9B57-74117D43A295}" type="presParOf" srcId="{F7925C14-7814-463B-ADFA-21379B60FC2D}" destId="{044CA25E-E965-436E-8E9E-B37CCFE7565D}" srcOrd="2" destOrd="0" presId="urn:microsoft.com/office/officeart/2005/8/layout/lProcess2"/>
    <dgm:cxn modelId="{93ADDCBC-F76B-42F4-AE32-C24296F7682F}" type="presParOf" srcId="{044CA25E-E965-436E-8E9E-B37CCFE7565D}" destId="{6B8A26E3-E2BC-4ACC-981B-1F641D017C86}" srcOrd="0" destOrd="0" presId="urn:microsoft.com/office/officeart/2005/8/layout/lProcess2"/>
    <dgm:cxn modelId="{63DD3519-B74E-44B2-9623-6197173D85A5}" type="presParOf" srcId="{6B8A26E3-E2BC-4ACC-981B-1F641D017C86}" destId="{958A3D8E-F4C3-4353-908D-3CFFF5B35A1E}" srcOrd="0" destOrd="0" presId="urn:microsoft.com/office/officeart/2005/8/layout/lProcess2"/>
    <dgm:cxn modelId="{F7EC4E04-37E1-498A-92AE-F17DC0ECAF33}" type="presParOf" srcId="{6B8A26E3-E2BC-4ACC-981B-1F641D017C86}" destId="{D23BF813-4ED1-4E70-BA65-8F3B98E42A21}" srcOrd="1" destOrd="0" presId="urn:microsoft.com/office/officeart/2005/8/layout/lProcess2"/>
    <dgm:cxn modelId="{FBA74F8A-5FD4-4F14-9A80-13396ED7B5A6}" type="presParOf" srcId="{6B8A26E3-E2BC-4ACC-981B-1F641D017C86}" destId="{DBAFC8BA-E009-4BF0-8C52-3251A2E09C9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DC2762-269F-4988-A6A9-3372FA3F070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C7145CBB-EC03-464F-A82C-B2E712D7BA06}">
      <dgm:prSet phldrT="[Text]" custT="1"/>
      <dgm:spPr/>
      <dgm:t>
        <a:bodyPr/>
        <a:lstStyle/>
        <a:p>
          <a:r>
            <a:rPr lang="en-US" sz="1800" dirty="0" smtClean="0"/>
            <a:t>GOVERNANCE SHORTFALL</a:t>
          </a:r>
          <a:endParaRPr lang="en-US" sz="1800" dirty="0"/>
        </a:p>
      </dgm:t>
    </dgm:pt>
    <dgm:pt modelId="{CB1583AA-703D-4422-BB94-3C5FB16C7545}" type="parTrans" cxnId="{BBBC986C-908F-4BCE-A348-2DE4B057126D}">
      <dgm:prSet/>
      <dgm:spPr/>
      <dgm:t>
        <a:bodyPr/>
        <a:lstStyle/>
        <a:p>
          <a:endParaRPr lang="en-US"/>
        </a:p>
      </dgm:t>
    </dgm:pt>
    <dgm:pt modelId="{9F7A7615-E937-40AC-9B39-6A020C4088C7}" type="sibTrans" cxnId="{BBBC986C-908F-4BCE-A348-2DE4B057126D}">
      <dgm:prSet/>
      <dgm:spPr/>
      <dgm:t>
        <a:bodyPr/>
        <a:lstStyle/>
        <a:p>
          <a:endParaRPr lang="en-US"/>
        </a:p>
      </dgm:t>
    </dgm:pt>
    <dgm:pt modelId="{3A535B26-F6C0-4D9A-82E6-F945A615F2C2}">
      <dgm:prSet phldrT="[Text]" custT="1"/>
      <dgm:spPr/>
      <dgm:t>
        <a:bodyPr/>
        <a:lstStyle/>
        <a:p>
          <a:r>
            <a:rPr lang="en-US" sz="2000" dirty="0" smtClean="0">
              <a:latin typeface="Garamond" panose="02020404030301010803" pitchFamily="18" charset="0"/>
            </a:rPr>
            <a:t>Accountability to whom? </a:t>
          </a:r>
          <a:endParaRPr lang="en-US" sz="2000" dirty="0"/>
        </a:p>
      </dgm:t>
    </dgm:pt>
    <dgm:pt modelId="{BD1392D0-AAE9-4324-9FE7-17E688A580E8}" type="parTrans" cxnId="{CB6A72AA-5399-40CA-9754-0B2852A5F580}">
      <dgm:prSet/>
      <dgm:spPr/>
      <dgm:t>
        <a:bodyPr/>
        <a:lstStyle/>
        <a:p>
          <a:endParaRPr lang="en-US"/>
        </a:p>
      </dgm:t>
    </dgm:pt>
    <dgm:pt modelId="{BB872CFD-A904-4B97-BE34-1698F4BD80DE}" type="sibTrans" cxnId="{CB6A72AA-5399-40CA-9754-0B2852A5F580}">
      <dgm:prSet/>
      <dgm:spPr/>
      <dgm:t>
        <a:bodyPr/>
        <a:lstStyle/>
        <a:p>
          <a:endParaRPr lang="en-US"/>
        </a:p>
      </dgm:t>
    </dgm:pt>
    <dgm:pt modelId="{D19E5A0A-C5D9-4471-86FF-9B3357DA2101}">
      <dgm:prSet custT="1"/>
      <dgm:spPr/>
      <dgm:t>
        <a:bodyPr/>
        <a:lstStyle/>
        <a:p>
          <a:r>
            <a:rPr lang="en-US" sz="2000" dirty="0" smtClean="0">
              <a:latin typeface="Garamond" panose="02020404030301010803" pitchFamily="18" charset="0"/>
            </a:rPr>
            <a:t>Independence – Is the board of trustee independent? </a:t>
          </a:r>
          <a:endParaRPr lang="en-US" sz="2000" dirty="0">
            <a:latin typeface="Garamond" panose="02020404030301010803" pitchFamily="18" charset="0"/>
          </a:endParaRPr>
        </a:p>
      </dgm:t>
    </dgm:pt>
    <dgm:pt modelId="{AF369269-FF28-44BE-BD19-DB56A92D1577}" type="parTrans" cxnId="{AE5F9F97-9D93-43C3-98AD-FC4517638C68}">
      <dgm:prSet/>
      <dgm:spPr/>
      <dgm:t>
        <a:bodyPr/>
        <a:lstStyle/>
        <a:p>
          <a:endParaRPr lang="en-US"/>
        </a:p>
      </dgm:t>
    </dgm:pt>
    <dgm:pt modelId="{1BC0D9CE-5B0A-4AD4-B05E-766E58713889}" type="sibTrans" cxnId="{AE5F9F97-9D93-43C3-98AD-FC4517638C68}">
      <dgm:prSet/>
      <dgm:spPr/>
      <dgm:t>
        <a:bodyPr/>
        <a:lstStyle/>
        <a:p>
          <a:endParaRPr lang="en-US"/>
        </a:p>
      </dgm:t>
    </dgm:pt>
    <dgm:pt modelId="{29ACC08B-A017-45B6-92BF-DE09942C0B6A}">
      <dgm:prSet custT="1"/>
      <dgm:spPr/>
      <dgm:t>
        <a:bodyPr/>
        <a:lstStyle/>
        <a:p>
          <a:r>
            <a:rPr lang="en-US" sz="2000" dirty="0" smtClean="0">
              <a:latin typeface="Garamond" panose="02020404030301010803" pitchFamily="18" charset="0"/>
            </a:rPr>
            <a:t>Transparency and Fairness for whose benefits?</a:t>
          </a:r>
          <a:endParaRPr lang="en-US" sz="2000" dirty="0"/>
        </a:p>
      </dgm:t>
    </dgm:pt>
    <dgm:pt modelId="{7762EC6B-942C-4455-A717-0921B1236263}" type="parTrans" cxnId="{A54A1D64-086E-4600-91B5-09740D8DF318}">
      <dgm:prSet/>
      <dgm:spPr/>
      <dgm:t>
        <a:bodyPr/>
        <a:lstStyle/>
        <a:p>
          <a:endParaRPr lang="en-US"/>
        </a:p>
      </dgm:t>
    </dgm:pt>
    <dgm:pt modelId="{0C825B77-8D34-4BA1-AE88-1EDF6C5DD04F}" type="sibTrans" cxnId="{A54A1D64-086E-4600-91B5-09740D8DF318}">
      <dgm:prSet/>
      <dgm:spPr/>
      <dgm:t>
        <a:bodyPr/>
        <a:lstStyle/>
        <a:p>
          <a:endParaRPr lang="en-US"/>
        </a:p>
      </dgm:t>
    </dgm:pt>
    <dgm:pt modelId="{C0B9A4FA-220E-415E-8B78-48F24D450F64}">
      <dgm:prSet custT="1"/>
      <dgm:spPr/>
      <dgm:t>
        <a:bodyPr/>
        <a:lstStyle/>
        <a:p>
          <a:r>
            <a:rPr lang="en-US" sz="2000" dirty="0" smtClean="0">
              <a:latin typeface="Garamond" panose="02020404030301010803" pitchFamily="18" charset="0"/>
            </a:rPr>
            <a:t>Competence – Leadership and Professional competencies.</a:t>
          </a:r>
          <a:endParaRPr lang="en-US" sz="2000" dirty="0">
            <a:latin typeface="Garamond" panose="02020404030301010803" pitchFamily="18" charset="0"/>
          </a:endParaRPr>
        </a:p>
      </dgm:t>
    </dgm:pt>
    <dgm:pt modelId="{D854EA12-0FC2-4C17-A10C-5A5E8060BDBC}" type="parTrans" cxnId="{4FF5767E-1869-4823-AAFD-0615B225B871}">
      <dgm:prSet/>
      <dgm:spPr/>
    </dgm:pt>
    <dgm:pt modelId="{0CD455C1-6F49-4B24-813A-2629F9C8A444}" type="sibTrans" cxnId="{4FF5767E-1869-4823-AAFD-0615B225B871}">
      <dgm:prSet/>
      <dgm:spPr/>
    </dgm:pt>
    <dgm:pt modelId="{EC37896C-A38B-40B8-A823-AC80B71BDEDA}">
      <dgm:prSet custT="1"/>
      <dgm:spPr/>
      <dgm:t>
        <a:bodyPr/>
        <a:lstStyle/>
        <a:p>
          <a:r>
            <a:rPr lang="en-US" sz="2000" dirty="0" smtClean="0">
              <a:latin typeface="Garamond" panose="02020404030301010803" pitchFamily="18" charset="0"/>
            </a:rPr>
            <a:t>Administration costs versus benefits.</a:t>
          </a:r>
          <a:endParaRPr lang="en-US" sz="2000" dirty="0"/>
        </a:p>
      </dgm:t>
    </dgm:pt>
    <dgm:pt modelId="{A6AA1254-30C9-4E85-B8C9-3B64C00D6DA3}" type="parTrans" cxnId="{FBBF4A65-C436-4515-B2BD-A52357CC48A2}">
      <dgm:prSet/>
      <dgm:spPr/>
      <dgm:t>
        <a:bodyPr/>
        <a:lstStyle/>
        <a:p>
          <a:endParaRPr lang="en-US"/>
        </a:p>
      </dgm:t>
    </dgm:pt>
    <dgm:pt modelId="{0B8D9FE7-F36C-4DCD-83A1-758BC5C90859}" type="sibTrans" cxnId="{FBBF4A65-C436-4515-B2BD-A52357CC48A2}">
      <dgm:prSet/>
      <dgm:spPr/>
      <dgm:t>
        <a:bodyPr/>
        <a:lstStyle/>
        <a:p>
          <a:endParaRPr lang="en-US"/>
        </a:p>
      </dgm:t>
    </dgm:pt>
    <dgm:pt modelId="{ABCA90CE-0D97-4BCC-A982-B24A5E3C8F7B}" type="pres">
      <dgm:prSet presAssocID="{56DC2762-269F-4988-A6A9-3372FA3F070D}" presName="theList" presStyleCnt="0">
        <dgm:presLayoutVars>
          <dgm:dir/>
          <dgm:animLvl val="lvl"/>
          <dgm:resizeHandles val="exact"/>
        </dgm:presLayoutVars>
      </dgm:prSet>
      <dgm:spPr/>
      <dgm:t>
        <a:bodyPr/>
        <a:lstStyle/>
        <a:p>
          <a:endParaRPr lang="en-US"/>
        </a:p>
      </dgm:t>
    </dgm:pt>
    <dgm:pt modelId="{80F336E8-F64E-4CBA-96F3-FD5D0E8123D5}" type="pres">
      <dgm:prSet presAssocID="{C7145CBB-EC03-464F-A82C-B2E712D7BA06}" presName="compNode" presStyleCnt="0"/>
      <dgm:spPr/>
    </dgm:pt>
    <dgm:pt modelId="{E43ADBF0-553D-4678-AD63-9041CA10B685}" type="pres">
      <dgm:prSet presAssocID="{C7145CBB-EC03-464F-A82C-B2E712D7BA06}" presName="aNode" presStyleLbl="bgShp" presStyleIdx="0" presStyleCnt="1"/>
      <dgm:spPr/>
      <dgm:t>
        <a:bodyPr/>
        <a:lstStyle/>
        <a:p>
          <a:endParaRPr lang="en-US"/>
        </a:p>
      </dgm:t>
    </dgm:pt>
    <dgm:pt modelId="{69788E5E-0268-4581-AE46-4C6BDBF6751D}" type="pres">
      <dgm:prSet presAssocID="{C7145CBB-EC03-464F-A82C-B2E712D7BA06}" presName="textNode" presStyleLbl="bgShp" presStyleIdx="0" presStyleCnt="1"/>
      <dgm:spPr/>
      <dgm:t>
        <a:bodyPr/>
        <a:lstStyle/>
        <a:p>
          <a:endParaRPr lang="en-US"/>
        </a:p>
      </dgm:t>
    </dgm:pt>
    <dgm:pt modelId="{D85244F3-94A8-4E13-9B37-548C7D7645C2}" type="pres">
      <dgm:prSet presAssocID="{C7145CBB-EC03-464F-A82C-B2E712D7BA06}" presName="compChildNode" presStyleCnt="0"/>
      <dgm:spPr/>
    </dgm:pt>
    <dgm:pt modelId="{6A85DF43-6A1A-40A9-B700-CFA218F3FEB4}" type="pres">
      <dgm:prSet presAssocID="{C7145CBB-EC03-464F-A82C-B2E712D7BA06}" presName="theInnerList" presStyleCnt="0"/>
      <dgm:spPr/>
    </dgm:pt>
    <dgm:pt modelId="{E0CC52B1-04D8-43A5-8661-22B7D40CF45E}" type="pres">
      <dgm:prSet presAssocID="{3A535B26-F6C0-4D9A-82E6-F945A615F2C2}" presName="childNode" presStyleLbl="node1" presStyleIdx="0" presStyleCnt="5" custLinFactNeighborX="146" custLinFactNeighborY="-11585">
        <dgm:presLayoutVars>
          <dgm:bulletEnabled val="1"/>
        </dgm:presLayoutVars>
      </dgm:prSet>
      <dgm:spPr/>
      <dgm:t>
        <a:bodyPr/>
        <a:lstStyle/>
        <a:p>
          <a:endParaRPr lang="en-US"/>
        </a:p>
      </dgm:t>
    </dgm:pt>
    <dgm:pt modelId="{621FA7EE-D3E3-45EF-9479-0512932F0EBC}" type="pres">
      <dgm:prSet presAssocID="{3A535B26-F6C0-4D9A-82E6-F945A615F2C2}" presName="aSpace2" presStyleCnt="0"/>
      <dgm:spPr/>
    </dgm:pt>
    <dgm:pt modelId="{AD5499C7-0E65-4C0F-A345-D5271213F967}" type="pres">
      <dgm:prSet presAssocID="{29ACC08B-A017-45B6-92BF-DE09942C0B6A}" presName="childNode" presStyleLbl="node1" presStyleIdx="1" presStyleCnt="5">
        <dgm:presLayoutVars>
          <dgm:bulletEnabled val="1"/>
        </dgm:presLayoutVars>
      </dgm:prSet>
      <dgm:spPr/>
      <dgm:t>
        <a:bodyPr/>
        <a:lstStyle/>
        <a:p>
          <a:endParaRPr lang="en-US"/>
        </a:p>
      </dgm:t>
    </dgm:pt>
    <dgm:pt modelId="{F57D4609-5874-4D2E-8388-C3FD9ABAEA13}" type="pres">
      <dgm:prSet presAssocID="{29ACC08B-A017-45B6-92BF-DE09942C0B6A}" presName="aSpace2" presStyleCnt="0"/>
      <dgm:spPr/>
    </dgm:pt>
    <dgm:pt modelId="{7AD6B737-BACB-4683-AE83-819170B88D26}" type="pres">
      <dgm:prSet presAssocID="{D19E5A0A-C5D9-4471-86FF-9B3357DA2101}" presName="childNode" presStyleLbl="node1" presStyleIdx="2" presStyleCnt="5">
        <dgm:presLayoutVars>
          <dgm:bulletEnabled val="1"/>
        </dgm:presLayoutVars>
      </dgm:prSet>
      <dgm:spPr/>
      <dgm:t>
        <a:bodyPr/>
        <a:lstStyle/>
        <a:p>
          <a:endParaRPr lang="en-US"/>
        </a:p>
      </dgm:t>
    </dgm:pt>
    <dgm:pt modelId="{F21512F5-288E-4F1F-90D6-A0AF8BF5BD0B}" type="pres">
      <dgm:prSet presAssocID="{D19E5A0A-C5D9-4471-86FF-9B3357DA2101}" presName="aSpace2" presStyleCnt="0"/>
      <dgm:spPr/>
    </dgm:pt>
    <dgm:pt modelId="{195FD9A8-8D3E-475B-A247-C4071CB5E40D}" type="pres">
      <dgm:prSet presAssocID="{C0B9A4FA-220E-415E-8B78-48F24D450F64}" presName="childNode" presStyleLbl="node1" presStyleIdx="3" presStyleCnt="5">
        <dgm:presLayoutVars>
          <dgm:bulletEnabled val="1"/>
        </dgm:presLayoutVars>
      </dgm:prSet>
      <dgm:spPr/>
      <dgm:t>
        <a:bodyPr/>
        <a:lstStyle/>
        <a:p>
          <a:endParaRPr lang="en-US"/>
        </a:p>
      </dgm:t>
    </dgm:pt>
    <dgm:pt modelId="{DA2F675E-7E33-4528-A75B-501A09D6A670}" type="pres">
      <dgm:prSet presAssocID="{C0B9A4FA-220E-415E-8B78-48F24D450F64}" presName="aSpace2" presStyleCnt="0"/>
      <dgm:spPr/>
    </dgm:pt>
    <dgm:pt modelId="{F07F33A4-DE7E-440D-AFF7-DDB119495319}" type="pres">
      <dgm:prSet presAssocID="{EC37896C-A38B-40B8-A823-AC80B71BDEDA}" presName="childNode" presStyleLbl="node1" presStyleIdx="4" presStyleCnt="5">
        <dgm:presLayoutVars>
          <dgm:bulletEnabled val="1"/>
        </dgm:presLayoutVars>
      </dgm:prSet>
      <dgm:spPr/>
      <dgm:t>
        <a:bodyPr/>
        <a:lstStyle/>
        <a:p>
          <a:endParaRPr lang="en-US"/>
        </a:p>
      </dgm:t>
    </dgm:pt>
  </dgm:ptLst>
  <dgm:cxnLst>
    <dgm:cxn modelId="{0D14EBC5-D887-419D-BF62-59B9F2939AF2}" type="presOf" srcId="{C7145CBB-EC03-464F-A82C-B2E712D7BA06}" destId="{69788E5E-0268-4581-AE46-4C6BDBF6751D}" srcOrd="1" destOrd="0" presId="urn:microsoft.com/office/officeart/2005/8/layout/lProcess2"/>
    <dgm:cxn modelId="{BBBC986C-908F-4BCE-A348-2DE4B057126D}" srcId="{56DC2762-269F-4988-A6A9-3372FA3F070D}" destId="{C7145CBB-EC03-464F-A82C-B2E712D7BA06}" srcOrd="0" destOrd="0" parTransId="{CB1583AA-703D-4422-BB94-3C5FB16C7545}" sibTransId="{9F7A7615-E937-40AC-9B39-6A020C4088C7}"/>
    <dgm:cxn modelId="{A54A1D64-086E-4600-91B5-09740D8DF318}" srcId="{C7145CBB-EC03-464F-A82C-B2E712D7BA06}" destId="{29ACC08B-A017-45B6-92BF-DE09942C0B6A}" srcOrd="1" destOrd="0" parTransId="{7762EC6B-942C-4455-A717-0921B1236263}" sibTransId="{0C825B77-8D34-4BA1-AE88-1EDF6C5DD04F}"/>
    <dgm:cxn modelId="{4FB6F210-2CE6-49C6-BE7C-BED1B86E054E}" type="presOf" srcId="{C7145CBB-EC03-464F-A82C-B2E712D7BA06}" destId="{E43ADBF0-553D-4678-AD63-9041CA10B685}" srcOrd="0" destOrd="0" presId="urn:microsoft.com/office/officeart/2005/8/layout/lProcess2"/>
    <dgm:cxn modelId="{8DECEC1C-EEA4-44CD-9FA0-5B794936CFF5}" type="presOf" srcId="{D19E5A0A-C5D9-4471-86FF-9B3357DA2101}" destId="{7AD6B737-BACB-4683-AE83-819170B88D26}" srcOrd="0" destOrd="0" presId="urn:microsoft.com/office/officeart/2005/8/layout/lProcess2"/>
    <dgm:cxn modelId="{AE1DAFE1-D0A9-4C91-82EB-202B097DA93E}" type="presOf" srcId="{56DC2762-269F-4988-A6A9-3372FA3F070D}" destId="{ABCA90CE-0D97-4BCC-A982-B24A5E3C8F7B}" srcOrd="0" destOrd="0" presId="urn:microsoft.com/office/officeart/2005/8/layout/lProcess2"/>
    <dgm:cxn modelId="{4FF5767E-1869-4823-AAFD-0615B225B871}" srcId="{C7145CBB-EC03-464F-A82C-B2E712D7BA06}" destId="{C0B9A4FA-220E-415E-8B78-48F24D450F64}" srcOrd="3" destOrd="0" parTransId="{D854EA12-0FC2-4C17-A10C-5A5E8060BDBC}" sibTransId="{0CD455C1-6F49-4B24-813A-2629F9C8A444}"/>
    <dgm:cxn modelId="{D827AE34-75F7-4F98-9CBE-2770B04FD9A0}" type="presOf" srcId="{3A535B26-F6C0-4D9A-82E6-F945A615F2C2}" destId="{E0CC52B1-04D8-43A5-8661-22B7D40CF45E}" srcOrd="0" destOrd="0" presId="urn:microsoft.com/office/officeart/2005/8/layout/lProcess2"/>
    <dgm:cxn modelId="{AE5F9F97-9D93-43C3-98AD-FC4517638C68}" srcId="{C7145CBB-EC03-464F-A82C-B2E712D7BA06}" destId="{D19E5A0A-C5D9-4471-86FF-9B3357DA2101}" srcOrd="2" destOrd="0" parTransId="{AF369269-FF28-44BE-BD19-DB56A92D1577}" sibTransId="{1BC0D9CE-5B0A-4AD4-B05E-766E58713889}"/>
    <dgm:cxn modelId="{0196748F-F759-4FEA-918F-5F7935015451}" type="presOf" srcId="{29ACC08B-A017-45B6-92BF-DE09942C0B6A}" destId="{AD5499C7-0E65-4C0F-A345-D5271213F967}" srcOrd="0" destOrd="0" presId="urn:microsoft.com/office/officeart/2005/8/layout/lProcess2"/>
    <dgm:cxn modelId="{CB6A72AA-5399-40CA-9754-0B2852A5F580}" srcId="{C7145CBB-EC03-464F-A82C-B2E712D7BA06}" destId="{3A535B26-F6C0-4D9A-82E6-F945A615F2C2}" srcOrd="0" destOrd="0" parTransId="{BD1392D0-AAE9-4324-9FE7-17E688A580E8}" sibTransId="{BB872CFD-A904-4B97-BE34-1698F4BD80DE}"/>
    <dgm:cxn modelId="{AF3CB83A-8FD5-41FD-87AB-5E1592E1D8A9}" type="presOf" srcId="{C0B9A4FA-220E-415E-8B78-48F24D450F64}" destId="{195FD9A8-8D3E-475B-A247-C4071CB5E40D}" srcOrd="0" destOrd="0" presId="urn:microsoft.com/office/officeart/2005/8/layout/lProcess2"/>
    <dgm:cxn modelId="{D543102F-9A76-428F-843C-302E95845269}" type="presOf" srcId="{EC37896C-A38B-40B8-A823-AC80B71BDEDA}" destId="{F07F33A4-DE7E-440D-AFF7-DDB119495319}" srcOrd="0" destOrd="0" presId="urn:microsoft.com/office/officeart/2005/8/layout/lProcess2"/>
    <dgm:cxn modelId="{FBBF4A65-C436-4515-B2BD-A52357CC48A2}" srcId="{C7145CBB-EC03-464F-A82C-B2E712D7BA06}" destId="{EC37896C-A38B-40B8-A823-AC80B71BDEDA}" srcOrd="4" destOrd="0" parTransId="{A6AA1254-30C9-4E85-B8C9-3B64C00D6DA3}" sibTransId="{0B8D9FE7-F36C-4DCD-83A1-758BC5C90859}"/>
    <dgm:cxn modelId="{FC0BF37C-CA21-4976-8875-DFED32C10367}" type="presParOf" srcId="{ABCA90CE-0D97-4BCC-A982-B24A5E3C8F7B}" destId="{80F336E8-F64E-4CBA-96F3-FD5D0E8123D5}" srcOrd="0" destOrd="0" presId="urn:microsoft.com/office/officeart/2005/8/layout/lProcess2"/>
    <dgm:cxn modelId="{89EF829D-1F57-4F21-9BF6-DA26D99F39FB}" type="presParOf" srcId="{80F336E8-F64E-4CBA-96F3-FD5D0E8123D5}" destId="{E43ADBF0-553D-4678-AD63-9041CA10B685}" srcOrd="0" destOrd="0" presId="urn:microsoft.com/office/officeart/2005/8/layout/lProcess2"/>
    <dgm:cxn modelId="{D0BAF8FA-EBE0-4494-A888-F528FE51B0D7}" type="presParOf" srcId="{80F336E8-F64E-4CBA-96F3-FD5D0E8123D5}" destId="{69788E5E-0268-4581-AE46-4C6BDBF6751D}" srcOrd="1" destOrd="0" presId="urn:microsoft.com/office/officeart/2005/8/layout/lProcess2"/>
    <dgm:cxn modelId="{D92A812A-1F6C-463A-B6E6-46AB0A35B52B}" type="presParOf" srcId="{80F336E8-F64E-4CBA-96F3-FD5D0E8123D5}" destId="{D85244F3-94A8-4E13-9B37-548C7D7645C2}" srcOrd="2" destOrd="0" presId="urn:microsoft.com/office/officeart/2005/8/layout/lProcess2"/>
    <dgm:cxn modelId="{33ECAF47-8C52-44EA-B9EA-F411DA72D463}" type="presParOf" srcId="{D85244F3-94A8-4E13-9B37-548C7D7645C2}" destId="{6A85DF43-6A1A-40A9-B700-CFA218F3FEB4}" srcOrd="0" destOrd="0" presId="urn:microsoft.com/office/officeart/2005/8/layout/lProcess2"/>
    <dgm:cxn modelId="{04298B42-2EBE-4B8B-AF53-C02722052708}" type="presParOf" srcId="{6A85DF43-6A1A-40A9-B700-CFA218F3FEB4}" destId="{E0CC52B1-04D8-43A5-8661-22B7D40CF45E}" srcOrd="0" destOrd="0" presId="urn:microsoft.com/office/officeart/2005/8/layout/lProcess2"/>
    <dgm:cxn modelId="{96759B3E-660D-421B-AEB8-DF717302F07A}" type="presParOf" srcId="{6A85DF43-6A1A-40A9-B700-CFA218F3FEB4}" destId="{621FA7EE-D3E3-45EF-9479-0512932F0EBC}" srcOrd="1" destOrd="0" presId="urn:microsoft.com/office/officeart/2005/8/layout/lProcess2"/>
    <dgm:cxn modelId="{90FF99BD-BBC7-48A5-8AF5-753DE620EDEA}" type="presParOf" srcId="{6A85DF43-6A1A-40A9-B700-CFA218F3FEB4}" destId="{AD5499C7-0E65-4C0F-A345-D5271213F967}" srcOrd="2" destOrd="0" presId="urn:microsoft.com/office/officeart/2005/8/layout/lProcess2"/>
    <dgm:cxn modelId="{F02F6E14-E5F8-4512-9DA1-0CC86FD73007}" type="presParOf" srcId="{6A85DF43-6A1A-40A9-B700-CFA218F3FEB4}" destId="{F57D4609-5874-4D2E-8388-C3FD9ABAEA13}" srcOrd="3" destOrd="0" presId="urn:microsoft.com/office/officeart/2005/8/layout/lProcess2"/>
    <dgm:cxn modelId="{050AA48B-722D-4C40-91CA-09367336F781}" type="presParOf" srcId="{6A85DF43-6A1A-40A9-B700-CFA218F3FEB4}" destId="{7AD6B737-BACB-4683-AE83-819170B88D26}" srcOrd="4" destOrd="0" presId="urn:microsoft.com/office/officeart/2005/8/layout/lProcess2"/>
    <dgm:cxn modelId="{558509DA-27AA-48A2-94D3-9EA15338A3F3}" type="presParOf" srcId="{6A85DF43-6A1A-40A9-B700-CFA218F3FEB4}" destId="{F21512F5-288E-4F1F-90D6-A0AF8BF5BD0B}" srcOrd="5" destOrd="0" presId="urn:microsoft.com/office/officeart/2005/8/layout/lProcess2"/>
    <dgm:cxn modelId="{6E7A14CE-C09E-4A4A-955F-FE538A75E847}" type="presParOf" srcId="{6A85DF43-6A1A-40A9-B700-CFA218F3FEB4}" destId="{195FD9A8-8D3E-475B-A247-C4071CB5E40D}" srcOrd="6" destOrd="0" presId="urn:microsoft.com/office/officeart/2005/8/layout/lProcess2"/>
    <dgm:cxn modelId="{7E3A93F5-7B22-4D28-A3D1-279FDF8FEA73}" type="presParOf" srcId="{6A85DF43-6A1A-40A9-B700-CFA218F3FEB4}" destId="{DA2F675E-7E33-4528-A75B-501A09D6A670}" srcOrd="7" destOrd="0" presId="urn:microsoft.com/office/officeart/2005/8/layout/lProcess2"/>
    <dgm:cxn modelId="{17784D7C-9A9A-4010-82F6-F1B8EC44C56C}" type="presParOf" srcId="{6A85DF43-6A1A-40A9-B700-CFA218F3FEB4}" destId="{F07F33A4-DE7E-440D-AFF7-DDB119495319}"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BF7452-760A-4F45-B56E-215947D23FE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A554C70-2FE6-4AF8-A331-D507DA2AEC84}">
      <dgm:prSet phldrT="[Text]" custT="1"/>
      <dgm:spPr>
        <a:solidFill>
          <a:schemeClr val="accent3"/>
        </a:solidFill>
      </dgm:spPr>
      <dgm:t>
        <a:bodyPr/>
        <a:lstStyle/>
        <a:p>
          <a:r>
            <a:rPr lang="en-US" sz="3200" dirty="0" smtClean="0">
              <a:latin typeface="Garamond" panose="02020404030301010803" pitchFamily="18" charset="0"/>
            </a:rPr>
            <a:t>Compulsory</a:t>
          </a:r>
          <a:endParaRPr lang="en-US" sz="3200" dirty="0">
            <a:latin typeface="Garamond" panose="02020404030301010803" pitchFamily="18" charset="0"/>
          </a:endParaRPr>
        </a:p>
      </dgm:t>
    </dgm:pt>
    <dgm:pt modelId="{D6197AE6-DC2B-4400-BA1C-65C586EDA915}" type="parTrans" cxnId="{7758A2D2-1AD2-4C7A-B6D0-73A5416A473F}">
      <dgm:prSet/>
      <dgm:spPr/>
      <dgm:t>
        <a:bodyPr/>
        <a:lstStyle/>
        <a:p>
          <a:endParaRPr lang="en-US"/>
        </a:p>
      </dgm:t>
    </dgm:pt>
    <dgm:pt modelId="{ABD3E17D-EAF6-4A7D-897B-1EF3471F2490}" type="sibTrans" cxnId="{7758A2D2-1AD2-4C7A-B6D0-73A5416A473F}">
      <dgm:prSet/>
      <dgm:spPr/>
      <dgm:t>
        <a:bodyPr/>
        <a:lstStyle/>
        <a:p>
          <a:endParaRPr lang="en-US"/>
        </a:p>
      </dgm:t>
    </dgm:pt>
    <dgm:pt modelId="{4AB8D8D5-975C-49A3-8767-BA3DFC1FA9C6}">
      <dgm:prSet phldrT="[Text]" custT="1"/>
      <dgm:spPr/>
      <dgm:t>
        <a:bodyPr/>
        <a:lstStyle/>
        <a:p>
          <a:r>
            <a:rPr lang="en-US" sz="2800" dirty="0" smtClean="0">
              <a:latin typeface="Garamond" panose="02020404030301010803" pitchFamily="18" charset="0"/>
            </a:rPr>
            <a:t>OPP-No sin but don’t take more than what you </a:t>
          </a:r>
          <a:r>
            <a:rPr lang="en-US" sz="2800" dirty="0" smtClean="0">
              <a:latin typeface="Garamond" panose="02020404030301010803" pitchFamily="18" charset="0"/>
            </a:rPr>
            <a:t>contributed (retirement benefits). </a:t>
          </a:r>
          <a:endParaRPr lang="en-US" sz="2800" dirty="0">
            <a:latin typeface="Garamond" panose="02020404030301010803" pitchFamily="18" charset="0"/>
          </a:endParaRPr>
        </a:p>
      </dgm:t>
    </dgm:pt>
    <dgm:pt modelId="{5BA04921-30CC-4317-A079-29BE0876868B}" type="parTrans" cxnId="{CFC0904F-3400-42F1-9BB9-AE2D05574AEE}">
      <dgm:prSet/>
      <dgm:spPr/>
      <dgm:t>
        <a:bodyPr/>
        <a:lstStyle/>
        <a:p>
          <a:endParaRPr lang="en-US"/>
        </a:p>
      </dgm:t>
    </dgm:pt>
    <dgm:pt modelId="{EC7F3B38-BC98-4C12-9745-459925D2305D}" type="sibTrans" cxnId="{CFC0904F-3400-42F1-9BB9-AE2D05574AEE}">
      <dgm:prSet/>
      <dgm:spPr/>
      <dgm:t>
        <a:bodyPr/>
        <a:lstStyle/>
        <a:p>
          <a:endParaRPr lang="en-US"/>
        </a:p>
      </dgm:t>
    </dgm:pt>
    <dgm:pt modelId="{C3378841-72E3-447B-A71D-69DC4CFC80C9}">
      <dgm:prSet phldrT="[Text]" custT="1"/>
      <dgm:spPr/>
      <dgm:t>
        <a:bodyPr/>
        <a:lstStyle/>
        <a:p>
          <a:r>
            <a:rPr lang="en-US" sz="2800" dirty="0" smtClean="0">
              <a:latin typeface="Garamond" panose="02020404030301010803" pitchFamily="18" charset="0"/>
            </a:rPr>
            <a:t>GPP- No sin and you can take whatever comes. </a:t>
          </a:r>
          <a:endParaRPr lang="en-US" sz="2800" dirty="0">
            <a:latin typeface="Garamond" panose="02020404030301010803" pitchFamily="18" charset="0"/>
          </a:endParaRPr>
        </a:p>
      </dgm:t>
    </dgm:pt>
    <dgm:pt modelId="{E30B87C6-E564-4FEB-AC74-41165968A811}" type="parTrans" cxnId="{D8A6F7DF-9575-41A0-A4DF-D901DD9A79D8}">
      <dgm:prSet/>
      <dgm:spPr/>
      <dgm:t>
        <a:bodyPr/>
        <a:lstStyle/>
        <a:p>
          <a:endParaRPr lang="en-US"/>
        </a:p>
      </dgm:t>
    </dgm:pt>
    <dgm:pt modelId="{F346A092-4891-4B4A-A960-13CB011B4E61}" type="sibTrans" cxnId="{D8A6F7DF-9575-41A0-A4DF-D901DD9A79D8}">
      <dgm:prSet/>
      <dgm:spPr/>
      <dgm:t>
        <a:bodyPr/>
        <a:lstStyle/>
        <a:p>
          <a:endParaRPr lang="en-US"/>
        </a:p>
      </dgm:t>
    </dgm:pt>
    <dgm:pt modelId="{E1A42BE2-09EE-4A45-B54B-D3300AF1D2F8}">
      <dgm:prSet phldrT="[Text]" custT="1"/>
      <dgm:spPr>
        <a:solidFill>
          <a:schemeClr val="accent3"/>
        </a:solidFill>
      </dgm:spPr>
      <dgm:t>
        <a:bodyPr/>
        <a:lstStyle/>
        <a:p>
          <a:r>
            <a:rPr lang="en-US" sz="3200" dirty="0" smtClean="0">
              <a:latin typeface="Garamond" panose="02020404030301010803" pitchFamily="18" charset="0"/>
            </a:rPr>
            <a:t>Voluntary</a:t>
          </a:r>
          <a:endParaRPr lang="en-US" sz="3200" dirty="0">
            <a:latin typeface="Garamond" panose="02020404030301010803" pitchFamily="18" charset="0"/>
          </a:endParaRPr>
        </a:p>
      </dgm:t>
    </dgm:pt>
    <dgm:pt modelId="{97CB7923-7C4E-4C31-A0DD-D6DD0E0EB084}" type="parTrans" cxnId="{D20DDF23-9A15-4AEC-8558-451E9C547511}">
      <dgm:prSet/>
      <dgm:spPr/>
      <dgm:t>
        <a:bodyPr/>
        <a:lstStyle/>
        <a:p>
          <a:endParaRPr lang="en-US"/>
        </a:p>
      </dgm:t>
    </dgm:pt>
    <dgm:pt modelId="{526C49CA-2770-418E-99CF-10E1468AB625}" type="sibTrans" cxnId="{D20DDF23-9A15-4AEC-8558-451E9C547511}">
      <dgm:prSet/>
      <dgm:spPr/>
      <dgm:t>
        <a:bodyPr/>
        <a:lstStyle/>
        <a:p>
          <a:endParaRPr lang="en-US"/>
        </a:p>
      </dgm:t>
    </dgm:pt>
    <dgm:pt modelId="{99BD4CD0-3E65-4627-BABA-8D441399BBFD}">
      <dgm:prSet phldrT="[Text]" custT="1"/>
      <dgm:spPr/>
      <dgm:t>
        <a:bodyPr/>
        <a:lstStyle/>
        <a:p>
          <a:r>
            <a:rPr lang="en-US" sz="2800" dirty="0" smtClean="0">
              <a:latin typeface="Garamond" panose="02020404030301010803" pitchFamily="18" charset="0"/>
            </a:rPr>
            <a:t>It is not permissible.</a:t>
          </a:r>
          <a:endParaRPr lang="en-US" sz="2800" dirty="0">
            <a:latin typeface="Garamond" panose="02020404030301010803" pitchFamily="18" charset="0"/>
          </a:endParaRPr>
        </a:p>
      </dgm:t>
    </dgm:pt>
    <dgm:pt modelId="{0AC39E5E-A781-47BB-B23B-6DF2CA85A250}" type="parTrans" cxnId="{3FF5DB18-CD29-4D0F-8863-F699068DFE93}">
      <dgm:prSet/>
      <dgm:spPr/>
      <dgm:t>
        <a:bodyPr/>
        <a:lstStyle/>
        <a:p>
          <a:endParaRPr lang="en-US"/>
        </a:p>
      </dgm:t>
    </dgm:pt>
    <dgm:pt modelId="{6D7673E0-1F5D-417A-ADBB-C1BD1EEAF4B4}" type="sibTrans" cxnId="{3FF5DB18-CD29-4D0F-8863-F699068DFE93}">
      <dgm:prSet/>
      <dgm:spPr/>
      <dgm:t>
        <a:bodyPr/>
        <a:lstStyle/>
        <a:p>
          <a:endParaRPr lang="en-US"/>
        </a:p>
      </dgm:t>
    </dgm:pt>
    <dgm:pt modelId="{13FC2F80-B2CD-4047-8E7C-A95F1043EE2F}" type="pres">
      <dgm:prSet presAssocID="{74BF7452-760A-4F45-B56E-215947D23FE8}" presName="Name0" presStyleCnt="0">
        <dgm:presLayoutVars>
          <dgm:dir/>
          <dgm:animLvl val="lvl"/>
          <dgm:resizeHandles val="exact"/>
        </dgm:presLayoutVars>
      </dgm:prSet>
      <dgm:spPr/>
      <dgm:t>
        <a:bodyPr/>
        <a:lstStyle/>
        <a:p>
          <a:endParaRPr lang="en-US"/>
        </a:p>
      </dgm:t>
    </dgm:pt>
    <dgm:pt modelId="{2EBDD446-2A84-474A-BB42-F36B177111C7}" type="pres">
      <dgm:prSet presAssocID="{7A554C70-2FE6-4AF8-A331-D507DA2AEC84}" presName="composite" presStyleCnt="0"/>
      <dgm:spPr/>
    </dgm:pt>
    <dgm:pt modelId="{DA83515A-FC9A-455B-BD85-55E598A135A9}" type="pres">
      <dgm:prSet presAssocID="{7A554C70-2FE6-4AF8-A331-D507DA2AEC84}" presName="parTx" presStyleLbl="alignNode1" presStyleIdx="0" presStyleCnt="2">
        <dgm:presLayoutVars>
          <dgm:chMax val="0"/>
          <dgm:chPref val="0"/>
          <dgm:bulletEnabled val="1"/>
        </dgm:presLayoutVars>
      </dgm:prSet>
      <dgm:spPr/>
      <dgm:t>
        <a:bodyPr/>
        <a:lstStyle/>
        <a:p>
          <a:endParaRPr lang="en-US"/>
        </a:p>
      </dgm:t>
    </dgm:pt>
    <dgm:pt modelId="{206724F1-9688-4379-9AE9-E7A7FBF76057}" type="pres">
      <dgm:prSet presAssocID="{7A554C70-2FE6-4AF8-A331-D507DA2AEC84}" presName="desTx" presStyleLbl="alignAccFollowNode1" presStyleIdx="0" presStyleCnt="2">
        <dgm:presLayoutVars>
          <dgm:bulletEnabled val="1"/>
        </dgm:presLayoutVars>
      </dgm:prSet>
      <dgm:spPr/>
      <dgm:t>
        <a:bodyPr/>
        <a:lstStyle/>
        <a:p>
          <a:endParaRPr lang="en-US"/>
        </a:p>
      </dgm:t>
    </dgm:pt>
    <dgm:pt modelId="{7CC24445-598F-4302-A641-F196986CB6CA}" type="pres">
      <dgm:prSet presAssocID="{ABD3E17D-EAF6-4A7D-897B-1EF3471F2490}" presName="space" presStyleCnt="0"/>
      <dgm:spPr/>
    </dgm:pt>
    <dgm:pt modelId="{314A2489-FBFA-413E-B397-56B771E02666}" type="pres">
      <dgm:prSet presAssocID="{E1A42BE2-09EE-4A45-B54B-D3300AF1D2F8}" presName="composite" presStyleCnt="0"/>
      <dgm:spPr/>
    </dgm:pt>
    <dgm:pt modelId="{F9189BF1-DB11-4E10-A048-0DC1AA2F288C}" type="pres">
      <dgm:prSet presAssocID="{E1A42BE2-09EE-4A45-B54B-D3300AF1D2F8}" presName="parTx" presStyleLbl="alignNode1" presStyleIdx="1" presStyleCnt="2" custLinFactNeighborX="-2" custLinFactNeighborY="745">
        <dgm:presLayoutVars>
          <dgm:chMax val="0"/>
          <dgm:chPref val="0"/>
          <dgm:bulletEnabled val="1"/>
        </dgm:presLayoutVars>
      </dgm:prSet>
      <dgm:spPr/>
      <dgm:t>
        <a:bodyPr/>
        <a:lstStyle/>
        <a:p>
          <a:endParaRPr lang="en-US"/>
        </a:p>
      </dgm:t>
    </dgm:pt>
    <dgm:pt modelId="{E0A7280B-6570-4044-A0B3-0E177A93845B}" type="pres">
      <dgm:prSet presAssocID="{E1A42BE2-09EE-4A45-B54B-D3300AF1D2F8}" presName="desTx" presStyleLbl="alignAccFollowNode1" presStyleIdx="1" presStyleCnt="2">
        <dgm:presLayoutVars>
          <dgm:bulletEnabled val="1"/>
        </dgm:presLayoutVars>
      </dgm:prSet>
      <dgm:spPr/>
      <dgm:t>
        <a:bodyPr/>
        <a:lstStyle/>
        <a:p>
          <a:endParaRPr lang="en-US"/>
        </a:p>
      </dgm:t>
    </dgm:pt>
  </dgm:ptLst>
  <dgm:cxnLst>
    <dgm:cxn modelId="{72FFFE14-89C3-4C7E-9C5F-088D85FBAF8A}" type="presOf" srcId="{99BD4CD0-3E65-4627-BABA-8D441399BBFD}" destId="{E0A7280B-6570-4044-A0B3-0E177A93845B}" srcOrd="0" destOrd="0" presId="urn:microsoft.com/office/officeart/2005/8/layout/hList1"/>
    <dgm:cxn modelId="{2001868F-D6A3-4809-A632-DBE26A5FB395}" type="presOf" srcId="{C3378841-72E3-447B-A71D-69DC4CFC80C9}" destId="{206724F1-9688-4379-9AE9-E7A7FBF76057}" srcOrd="0" destOrd="1" presId="urn:microsoft.com/office/officeart/2005/8/layout/hList1"/>
    <dgm:cxn modelId="{76FFABC3-B2B0-4C61-BF60-7A7D90A78C41}" type="presOf" srcId="{E1A42BE2-09EE-4A45-B54B-D3300AF1D2F8}" destId="{F9189BF1-DB11-4E10-A048-0DC1AA2F288C}" srcOrd="0" destOrd="0" presId="urn:microsoft.com/office/officeart/2005/8/layout/hList1"/>
    <dgm:cxn modelId="{7758A2D2-1AD2-4C7A-B6D0-73A5416A473F}" srcId="{74BF7452-760A-4F45-B56E-215947D23FE8}" destId="{7A554C70-2FE6-4AF8-A331-D507DA2AEC84}" srcOrd="0" destOrd="0" parTransId="{D6197AE6-DC2B-4400-BA1C-65C586EDA915}" sibTransId="{ABD3E17D-EAF6-4A7D-897B-1EF3471F2490}"/>
    <dgm:cxn modelId="{7D5A84BE-C012-458D-B144-722DD64E1056}" type="presOf" srcId="{74BF7452-760A-4F45-B56E-215947D23FE8}" destId="{13FC2F80-B2CD-4047-8E7C-A95F1043EE2F}" srcOrd="0" destOrd="0" presId="urn:microsoft.com/office/officeart/2005/8/layout/hList1"/>
    <dgm:cxn modelId="{3FF5DB18-CD29-4D0F-8863-F699068DFE93}" srcId="{E1A42BE2-09EE-4A45-B54B-D3300AF1D2F8}" destId="{99BD4CD0-3E65-4627-BABA-8D441399BBFD}" srcOrd="0" destOrd="0" parTransId="{0AC39E5E-A781-47BB-B23B-6DF2CA85A250}" sibTransId="{6D7673E0-1F5D-417A-ADBB-C1BD1EEAF4B4}"/>
    <dgm:cxn modelId="{CFA4D0E8-8C34-40F8-BC12-303498056826}" type="presOf" srcId="{7A554C70-2FE6-4AF8-A331-D507DA2AEC84}" destId="{DA83515A-FC9A-455B-BD85-55E598A135A9}" srcOrd="0" destOrd="0" presId="urn:microsoft.com/office/officeart/2005/8/layout/hList1"/>
    <dgm:cxn modelId="{CFC0904F-3400-42F1-9BB9-AE2D05574AEE}" srcId="{7A554C70-2FE6-4AF8-A331-D507DA2AEC84}" destId="{4AB8D8D5-975C-49A3-8767-BA3DFC1FA9C6}" srcOrd="0" destOrd="0" parTransId="{5BA04921-30CC-4317-A079-29BE0876868B}" sibTransId="{EC7F3B38-BC98-4C12-9745-459925D2305D}"/>
    <dgm:cxn modelId="{D20DDF23-9A15-4AEC-8558-451E9C547511}" srcId="{74BF7452-760A-4F45-B56E-215947D23FE8}" destId="{E1A42BE2-09EE-4A45-B54B-D3300AF1D2F8}" srcOrd="1" destOrd="0" parTransId="{97CB7923-7C4E-4C31-A0DD-D6DD0E0EB084}" sibTransId="{526C49CA-2770-418E-99CF-10E1468AB625}"/>
    <dgm:cxn modelId="{2C9566F8-A699-4958-AB48-404FD698A3E0}" type="presOf" srcId="{4AB8D8D5-975C-49A3-8767-BA3DFC1FA9C6}" destId="{206724F1-9688-4379-9AE9-E7A7FBF76057}" srcOrd="0" destOrd="0" presId="urn:microsoft.com/office/officeart/2005/8/layout/hList1"/>
    <dgm:cxn modelId="{D8A6F7DF-9575-41A0-A4DF-D901DD9A79D8}" srcId="{7A554C70-2FE6-4AF8-A331-D507DA2AEC84}" destId="{C3378841-72E3-447B-A71D-69DC4CFC80C9}" srcOrd="1" destOrd="0" parTransId="{E30B87C6-E564-4FEB-AC74-41165968A811}" sibTransId="{F346A092-4891-4B4A-A960-13CB011B4E61}"/>
    <dgm:cxn modelId="{4EEFDA79-8AED-46B3-9AEC-D2E9C026740C}" type="presParOf" srcId="{13FC2F80-B2CD-4047-8E7C-A95F1043EE2F}" destId="{2EBDD446-2A84-474A-BB42-F36B177111C7}" srcOrd="0" destOrd="0" presId="urn:microsoft.com/office/officeart/2005/8/layout/hList1"/>
    <dgm:cxn modelId="{A1EBD145-8124-4737-95F0-55BA7A0F4170}" type="presParOf" srcId="{2EBDD446-2A84-474A-BB42-F36B177111C7}" destId="{DA83515A-FC9A-455B-BD85-55E598A135A9}" srcOrd="0" destOrd="0" presId="urn:microsoft.com/office/officeart/2005/8/layout/hList1"/>
    <dgm:cxn modelId="{3BBF8BF5-3DA1-401F-8397-E3F382ACC31B}" type="presParOf" srcId="{2EBDD446-2A84-474A-BB42-F36B177111C7}" destId="{206724F1-9688-4379-9AE9-E7A7FBF76057}" srcOrd="1" destOrd="0" presId="urn:microsoft.com/office/officeart/2005/8/layout/hList1"/>
    <dgm:cxn modelId="{F9CEE1F1-8DBB-4A11-8C70-CE460C6F7C18}" type="presParOf" srcId="{13FC2F80-B2CD-4047-8E7C-A95F1043EE2F}" destId="{7CC24445-598F-4302-A641-F196986CB6CA}" srcOrd="1" destOrd="0" presId="urn:microsoft.com/office/officeart/2005/8/layout/hList1"/>
    <dgm:cxn modelId="{B133FF31-4302-479F-8019-787C2CEBCAC7}" type="presParOf" srcId="{13FC2F80-B2CD-4047-8E7C-A95F1043EE2F}" destId="{314A2489-FBFA-413E-B397-56B771E02666}" srcOrd="2" destOrd="0" presId="urn:microsoft.com/office/officeart/2005/8/layout/hList1"/>
    <dgm:cxn modelId="{D3BF9A82-2B2D-46A5-B728-F5E344CB3C7E}" type="presParOf" srcId="{314A2489-FBFA-413E-B397-56B771E02666}" destId="{F9189BF1-DB11-4E10-A048-0DC1AA2F288C}" srcOrd="0" destOrd="0" presId="urn:microsoft.com/office/officeart/2005/8/layout/hList1"/>
    <dgm:cxn modelId="{3746003F-E496-4F41-8CC6-46945EA28E8D}" type="presParOf" srcId="{314A2489-FBFA-413E-B397-56B771E02666}" destId="{E0A7280B-6570-4044-A0B3-0E177A93845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ADBF0-553D-4678-AD63-9041CA10B685}">
      <dsp:nvSpPr>
        <dsp:cNvPr id="0" name=""/>
        <dsp:cNvSpPr/>
      </dsp:nvSpPr>
      <dsp:spPr>
        <a:xfrm>
          <a:off x="5520" y="0"/>
          <a:ext cx="5310317" cy="43483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STRUCTURAL SHORTFALL</a:t>
          </a:r>
          <a:endParaRPr lang="en-US" sz="1800" kern="1200" dirty="0"/>
        </a:p>
      </dsp:txBody>
      <dsp:txXfrm>
        <a:off x="5520" y="0"/>
        <a:ext cx="5310317" cy="1304509"/>
      </dsp:txXfrm>
    </dsp:sp>
    <dsp:sp modelId="{E0CC52B1-04D8-43A5-8661-22B7D40CF45E}">
      <dsp:nvSpPr>
        <dsp:cNvPr id="0" name=""/>
        <dsp:cNvSpPr/>
      </dsp:nvSpPr>
      <dsp:spPr>
        <a:xfrm>
          <a:off x="536552" y="1304573"/>
          <a:ext cx="4248254" cy="7822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Conventional Social Insurance (</a:t>
          </a:r>
          <a:r>
            <a:rPr lang="en-US" sz="2000" kern="1200" dirty="0" err="1" smtClean="0">
              <a:latin typeface="Garamond" panose="02020404030301010803" pitchFamily="18" charset="0"/>
            </a:rPr>
            <a:t>Riba</a:t>
          </a:r>
          <a:r>
            <a:rPr lang="en-US" sz="2000" kern="1200" dirty="0" smtClean="0">
              <a:latin typeface="Garamond" panose="02020404030301010803" pitchFamily="18" charset="0"/>
            </a:rPr>
            <a:t>, Uncertainty and </a:t>
          </a:r>
          <a:r>
            <a:rPr lang="en-US" sz="2000" kern="1200" dirty="0" err="1" smtClean="0">
              <a:latin typeface="Garamond" panose="02020404030301010803" pitchFamily="18" charset="0"/>
            </a:rPr>
            <a:t>Maysir</a:t>
          </a:r>
          <a:r>
            <a:rPr lang="en-US" sz="2000" kern="1200" dirty="0" smtClean="0">
              <a:latin typeface="Garamond" panose="02020404030301010803" pitchFamily="18" charset="0"/>
            </a:rPr>
            <a:t>) </a:t>
          </a:r>
          <a:endParaRPr lang="en-US" sz="2000" kern="1200" dirty="0">
            <a:latin typeface="Garamond" panose="02020404030301010803" pitchFamily="18" charset="0"/>
          </a:endParaRPr>
        </a:p>
      </dsp:txBody>
      <dsp:txXfrm>
        <a:off x="559464" y="1327485"/>
        <a:ext cx="4202430" cy="736465"/>
      </dsp:txXfrm>
    </dsp:sp>
    <dsp:sp modelId="{1BDA8A53-3E2D-48E1-8D51-9FEA7B935EB9}">
      <dsp:nvSpPr>
        <dsp:cNvPr id="0" name=""/>
        <dsp:cNvSpPr/>
      </dsp:nvSpPr>
      <dsp:spPr>
        <a:xfrm>
          <a:off x="565185" y="2268823"/>
          <a:ext cx="4190987" cy="79230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b="0" kern="1200" dirty="0" smtClean="0">
              <a:latin typeface="Garamond" panose="02020404030301010803" pitchFamily="18" charset="0"/>
            </a:rPr>
            <a:t>Compulsory saving and compulsory contribution</a:t>
          </a:r>
          <a:r>
            <a:rPr lang="en-US" sz="2400" b="0" kern="1200" dirty="0" smtClean="0">
              <a:latin typeface="Garamond" panose="02020404030301010803" pitchFamily="18" charset="0"/>
            </a:rPr>
            <a:t>. </a:t>
          </a:r>
          <a:endParaRPr lang="en-US" sz="2400" b="0" kern="1200" dirty="0">
            <a:latin typeface="Garamond" panose="02020404030301010803" pitchFamily="18" charset="0"/>
          </a:endParaRPr>
        </a:p>
      </dsp:txBody>
      <dsp:txXfrm>
        <a:off x="588391" y="2292029"/>
        <a:ext cx="4144575" cy="745895"/>
      </dsp:txXfrm>
    </dsp:sp>
    <dsp:sp modelId="{B70BF0F4-E9C3-49C8-9D52-CEEED7A5AD3F}">
      <dsp:nvSpPr>
        <dsp:cNvPr id="0" name=""/>
        <dsp:cNvSpPr/>
      </dsp:nvSpPr>
      <dsp:spPr>
        <a:xfrm>
          <a:off x="536552" y="3243091"/>
          <a:ext cx="4248254" cy="88779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Formal sector only.</a:t>
          </a:r>
          <a:endParaRPr lang="en-US" sz="2000" kern="1200" dirty="0">
            <a:latin typeface="Garamond" panose="02020404030301010803" pitchFamily="18" charset="0"/>
          </a:endParaRPr>
        </a:p>
      </dsp:txBody>
      <dsp:txXfrm>
        <a:off x="562554" y="3269093"/>
        <a:ext cx="4196250" cy="835786"/>
      </dsp:txXfrm>
    </dsp:sp>
    <dsp:sp modelId="{9C717301-D8E2-4F55-85EA-CC7ED61D7CA4}">
      <dsp:nvSpPr>
        <dsp:cNvPr id="0" name=""/>
        <dsp:cNvSpPr/>
      </dsp:nvSpPr>
      <dsp:spPr>
        <a:xfrm>
          <a:off x="5714111" y="0"/>
          <a:ext cx="5310317" cy="43483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INVESTMENT SHORTFALL </a:t>
          </a:r>
          <a:endParaRPr lang="en-US" sz="1800" kern="1200" dirty="0"/>
        </a:p>
      </dsp:txBody>
      <dsp:txXfrm>
        <a:off x="5714111" y="0"/>
        <a:ext cx="5310317" cy="1304509"/>
      </dsp:txXfrm>
    </dsp:sp>
    <dsp:sp modelId="{958A3D8E-F4C3-4353-908D-3CFFF5B35A1E}">
      <dsp:nvSpPr>
        <dsp:cNvPr id="0" name=""/>
        <dsp:cNvSpPr/>
      </dsp:nvSpPr>
      <dsp:spPr>
        <a:xfrm>
          <a:off x="6245143" y="1305037"/>
          <a:ext cx="4248254" cy="127082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Prohibited financial assets (Treasury Bills, Bonds, and Terms Deposit</a:t>
          </a:r>
          <a:r>
            <a:rPr lang="en-US" sz="2000" kern="1200" dirty="0" smtClean="0">
              <a:latin typeface="Garamond" panose="02020404030301010803" pitchFamily="18" charset="0"/>
            </a:rPr>
            <a:t>).</a:t>
          </a:r>
          <a:endParaRPr lang="en-US" sz="2000" kern="1200" dirty="0">
            <a:latin typeface="Garamond" panose="02020404030301010803" pitchFamily="18" charset="0"/>
          </a:endParaRPr>
        </a:p>
      </dsp:txBody>
      <dsp:txXfrm>
        <a:off x="6282364" y="1342258"/>
        <a:ext cx="4173812" cy="1196385"/>
      </dsp:txXfrm>
    </dsp:sp>
    <dsp:sp modelId="{DBAFC8BA-E009-4BF0-8C52-3251A2E09C97}">
      <dsp:nvSpPr>
        <dsp:cNvPr id="0" name=""/>
        <dsp:cNvSpPr/>
      </dsp:nvSpPr>
      <dsp:spPr>
        <a:xfrm>
          <a:off x="6245143" y="2910485"/>
          <a:ext cx="4248254" cy="121993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Sin sector. </a:t>
          </a:r>
          <a:endParaRPr lang="en-US" sz="2000" kern="1200" dirty="0">
            <a:latin typeface="Garamond" panose="02020404030301010803" pitchFamily="18" charset="0"/>
          </a:endParaRPr>
        </a:p>
      </dsp:txBody>
      <dsp:txXfrm>
        <a:off x="6280874" y="2946216"/>
        <a:ext cx="4176792" cy="1148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ADBF0-553D-4678-AD63-9041CA10B685}">
      <dsp:nvSpPr>
        <dsp:cNvPr id="0" name=""/>
        <dsp:cNvSpPr/>
      </dsp:nvSpPr>
      <dsp:spPr>
        <a:xfrm>
          <a:off x="0" y="0"/>
          <a:ext cx="11029950" cy="36782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GOVERNANCE SHORTFALL</a:t>
          </a:r>
          <a:endParaRPr lang="en-US" sz="1800" kern="1200" dirty="0"/>
        </a:p>
      </dsp:txBody>
      <dsp:txXfrm>
        <a:off x="0" y="0"/>
        <a:ext cx="11029950" cy="1103471"/>
      </dsp:txXfrm>
    </dsp:sp>
    <dsp:sp modelId="{E0CC52B1-04D8-43A5-8661-22B7D40CF45E}">
      <dsp:nvSpPr>
        <dsp:cNvPr id="0" name=""/>
        <dsp:cNvSpPr/>
      </dsp:nvSpPr>
      <dsp:spPr>
        <a:xfrm>
          <a:off x="1115877" y="1096583"/>
          <a:ext cx="8823960" cy="425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Accountability to whom? </a:t>
          </a:r>
          <a:endParaRPr lang="en-US" sz="2000" kern="1200" dirty="0"/>
        </a:p>
      </dsp:txBody>
      <dsp:txXfrm>
        <a:off x="1128340" y="1109046"/>
        <a:ext cx="8799034" cy="400594"/>
      </dsp:txXfrm>
    </dsp:sp>
    <dsp:sp modelId="{AD5499C7-0E65-4C0F-A345-D5271213F967}">
      <dsp:nvSpPr>
        <dsp:cNvPr id="0" name=""/>
        <dsp:cNvSpPr/>
      </dsp:nvSpPr>
      <dsp:spPr>
        <a:xfrm>
          <a:off x="1102994" y="1595152"/>
          <a:ext cx="8823960" cy="425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Transparency and Fairness for whose benefits?</a:t>
          </a:r>
          <a:endParaRPr lang="en-US" sz="2000" kern="1200" dirty="0"/>
        </a:p>
      </dsp:txBody>
      <dsp:txXfrm>
        <a:off x="1115457" y="1607615"/>
        <a:ext cx="8799034" cy="400594"/>
      </dsp:txXfrm>
    </dsp:sp>
    <dsp:sp modelId="{7AD6B737-BACB-4683-AE83-819170B88D26}">
      <dsp:nvSpPr>
        <dsp:cNvPr id="0" name=""/>
        <dsp:cNvSpPr/>
      </dsp:nvSpPr>
      <dsp:spPr>
        <a:xfrm>
          <a:off x="1102994" y="2086138"/>
          <a:ext cx="8823960" cy="425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Independence – Is the board of trustee independent? </a:t>
          </a:r>
          <a:endParaRPr lang="en-US" sz="2000" kern="1200" dirty="0">
            <a:latin typeface="Garamond" panose="02020404030301010803" pitchFamily="18" charset="0"/>
          </a:endParaRPr>
        </a:p>
      </dsp:txBody>
      <dsp:txXfrm>
        <a:off x="1115457" y="2098601"/>
        <a:ext cx="8799034" cy="400594"/>
      </dsp:txXfrm>
    </dsp:sp>
    <dsp:sp modelId="{195FD9A8-8D3E-475B-A247-C4071CB5E40D}">
      <dsp:nvSpPr>
        <dsp:cNvPr id="0" name=""/>
        <dsp:cNvSpPr/>
      </dsp:nvSpPr>
      <dsp:spPr>
        <a:xfrm>
          <a:off x="1102994" y="2577123"/>
          <a:ext cx="8823960" cy="425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Competence – Leadership and Professional competencies.</a:t>
          </a:r>
          <a:endParaRPr lang="en-US" sz="2000" kern="1200" dirty="0">
            <a:latin typeface="Garamond" panose="02020404030301010803" pitchFamily="18" charset="0"/>
          </a:endParaRPr>
        </a:p>
      </dsp:txBody>
      <dsp:txXfrm>
        <a:off x="1115457" y="2589586"/>
        <a:ext cx="8799034" cy="400594"/>
      </dsp:txXfrm>
    </dsp:sp>
    <dsp:sp modelId="{F07F33A4-DE7E-440D-AFF7-DDB119495319}">
      <dsp:nvSpPr>
        <dsp:cNvPr id="0" name=""/>
        <dsp:cNvSpPr/>
      </dsp:nvSpPr>
      <dsp:spPr>
        <a:xfrm>
          <a:off x="1102994" y="3068109"/>
          <a:ext cx="8823960" cy="42552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latin typeface="Garamond" panose="02020404030301010803" pitchFamily="18" charset="0"/>
            </a:rPr>
            <a:t>Administration costs versus benefits.</a:t>
          </a:r>
          <a:endParaRPr lang="en-US" sz="2000" kern="1200" dirty="0"/>
        </a:p>
      </dsp:txBody>
      <dsp:txXfrm>
        <a:off x="1115457" y="3080572"/>
        <a:ext cx="8799034" cy="4005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83515A-FC9A-455B-BD85-55E598A135A9}">
      <dsp:nvSpPr>
        <dsp:cNvPr id="0" name=""/>
        <dsp:cNvSpPr/>
      </dsp:nvSpPr>
      <dsp:spPr>
        <a:xfrm>
          <a:off x="53" y="7014"/>
          <a:ext cx="5154053" cy="1728000"/>
        </a:xfrm>
        <a:prstGeom prst="rect">
          <a:avLst/>
        </a:prstGeom>
        <a:solidFill>
          <a:schemeClr val="accent3"/>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latin typeface="Garamond" panose="02020404030301010803" pitchFamily="18" charset="0"/>
            </a:rPr>
            <a:t>Compulsory</a:t>
          </a:r>
          <a:endParaRPr lang="en-US" sz="3200" kern="1200" dirty="0">
            <a:latin typeface="Garamond" panose="02020404030301010803" pitchFamily="18" charset="0"/>
          </a:endParaRPr>
        </a:p>
      </dsp:txBody>
      <dsp:txXfrm>
        <a:off x="53" y="7014"/>
        <a:ext cx="5154053" cy="1728000"/>
      </dsp:txXfrm>
    </dsp:sp>
    <dsp:sp modelId="{206724F1-9688-4379-9AE9-E7A7FBF76057}">
      <dsp:nvSpPr>
        <dsp:cNvPr id="0" name=""/>
        <dsp:cNvSpPr/>
      </dsp:nvSpPr>
      <dsp:spPr>
        <a:xfrm>
          <a:off x="53" y="1735015"/>
          <a:ext cx="5154053" cy="263520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latin typeface="Garamond" panose="02020404030301010803" pitchFamily="18" charset="0"/>
            </a:rPr>
            <a:t>OPP-No sin but don’t take more than what you </a:t>
          </a:r>
          <a:r>
            <a:rPr lang="en-US" sz="2800" kern="1200" dirty="0" smtClean="0">
              <a:latin typeface="Garamond" panose="02020404030301010803" pitchFamily="18" charset="0"/>
            </a:rPr>
            <a:t>contributed (retirement benefits). </a:t>
          </a:r>
          <a:endParaRPr lang="en-US" sz="2800" kern="1200" dirty="0">
            <a:latin typeface="Garamond" panose="02020404030301010803" pitchFamily="18" charset="0"/>
          </a:endParaRPr>
        </a:p>
        <a:p>
          <a:pPr marL="285750" lvl="1" indent="-285750" algn="l" defTabSz="1244600">
            <a:lnSpc>
              <a:spcPct val="90000"/>
            </a:lnSpc>
            <a:spcBef>
              <a:spcPct val="0"/>
            </a:spcBef>
            <a:spcAft>
              <a:spcPct val="15000"/>
            </a:spcAft>
            <a:buChar char="••"/>
          </a:pPr>
          <a:r>
            <a:rPr lang="en-US" sz="2800" kern="1200" dirty="0" smtClean="0">
              <a:latin typeface="Garamond" panose="02020404030301010803" pitchFamily="18" charset="0"/>
            </a:rPr>
            <a:t>GPP- No sin and you can take whatever comes. </a:t>
          </a:r>
          <a:endParaRPr lang="en-US" sz="2800" kern="1200" dirty="0">
            <a:latin typeface="Garamond" panose="02020404030301010803" pitchFamily="18" charset="0"/>
          </a:endParaRPr>
        </a:p>
      </dsp:txBody>
      <dsp:txXfrm>
        <a:off x="53" y="1735015"/>
        <a:ext cx="5154053" cy="2635200"/>
      </dsp:txXfrm>
    </dsp:sp>
    <dsp:sp modelId="{F9189BF1-DB11-4E10-A048-0DC1AA2F288C}">
      <dsp:nvSpPr>
        <dsp:cNvPr id="0" name=""/>
        <dsp:cNvSpPr/>
      </dsp:nvSpPr>
      <dsp:spPr>
        <a:xfrm>
          <a:off x="5875572" y="19888"/>
          <a:ext cx="5154053" cy="1728000"/>
        </a:xfrm>
        <a:prstGeom prst="rect">
          <a:avLst/>
        </a:prstGeom>
        <a:solidFill>
          <a:schemeClr val="accent3"/>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en-US" sz="3200" kern="1200" dirty="0" smtClean="0">
              <a:latin typeface="Garamond" panose="02020404030301010803" pitchFamily="18" charset="0"/>
            </a:rPr>
            <a:t>Voluntary</a:t>
          </a:r>
          <a:endParaRPr lang="en-US" sz="3200" kern="1200" dirty="0">
            <a:latin typeface="Garamond" panose="02020404030301010803" pitchFamily="18" charset="0"/>
          </a:endParaRPr>
        </a:p>
      </dsp:txBody>
      <dsp:txXfrm>
        <a:off x="5875572" y="19888"/>
        <a:ext cx="5154053" cy="1728000"/>
      </dsp:txXfrm>
    </dsp:sp>
    <dsp:sp modelId="{E0A7280B-6570-4044-A0B3-0E177A93845B}">
      <dsp:nvSpPr>
        <dsp:cNvPr id="0" name=""/>
        <dsp:cNvSpPr/>
      </dsp:nvSpPr>
      <dsp:spPr>
        <a:xfrm>
          <a:off x="5875675" y="1735015"/>
          <a:ext cx="5154053" cy="263520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latin typeface="Garamond" panose="02020404030301010803" pitchFamily="18" charset="0"/>
            </a:rPr>
            <a:t>It is not permissible.</a:t>
          </a:r>
          <a:endParaRPr lang="en-US" sz="2800" kern="1200" dirty="0">
            <a:latin typeface="Garamond" panose="02020404030301010803" pitchFamily="18" charset="0"/>
          </a:endParaRPr>
        </a:p>
      </dsp:txBody>
      <dsp:txXfrm>
        <a:off x="5875675" y="1735015"/>
        <a:ext cx="5154053" cy="263520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DB5E8-A528-4E48-BA8B-94C9B2017176}"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EC0D6-AB3F-4E2C-BDC3-67B6A702FCE3}" type="slidenum">
              <a:rPr lang="en-US" smtClean="0"/>
              <a:t>‹#›</a:t>
            </a:fld>
            <a:endParaRPr lang="en-US"/>
          </a:p>
        </p:txBody>
      </p:sp>
    </p:spTree>
    <p:extLst>
      <p:ext uri="{BB962C8B-B14F-4D97-AF65-F5344CB8AC3E}">
        <p14:creationId xmlns:p14="http://schemas.microsoft.com/office/powerpoint/2010/main" val="45269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compulsory age of retirement shall be</a:t>
            </a:r>
            <a:r>
              <a:rPr lang="en-US" baseline="0" dirty="0" smtClean="0"/>
              <a:t> </a:t>
            </a:r>
            <a:r>
              <a:rPr lang="en-US" dirty="0" smtClean="0"/>
              <a:t>sixty years, voluntary retirement 55</a:t>
            </a:r>
            <a:r>
              <a:rPr lang="en-US" baseline="0" dirty="0" smtClean="0"/>
              <a:t> years. </a:t>
            </a:r>
            <a:endParaRPr lang="en-US" dirty="0"/>
          </a:p>
        </p:txBody>
      </p:sp>
      <p:sp>
        <p:nvSpPr>
          <p:cNvPr id="4" name="Slide Number Placeholder 3"/>
          <p:cNvSpPr>
            <a:spLocks noGrp="1"/>
          </p:cNvSpPr>
          <p:nvPr>
            <p:ph type="sldNum" sz="quarter" idx="10"/>
          </p:nvPr>
        </p:nvSpPr>
        <p:spPr/>
        <p:txBody>
          <a:bodyPr/>
          <a:lstStyle/>
          <a:p>
            <a:fld id="{368EC0D6-AB3F-4E2C-BDC3-67B6A702FCE3}" type="slidenum">
              <a:rPr lang="en-US" smtClean="0"/>
              <a:t>6</a:t>
            </a:fld>
            <a:endParaRPr lang="en-US"/>
          </a:p>
        </p:txBody>
      </p:sp>
    </p:spTree>
    <p:extLst>
      <p:ext uri="{BB962C8B-B14F-4D97-AF65-F5344CB8AC3E}">
        <p14:creationId xmlns:p14="http://schemas.microsoft.com/office/powerpoint/2010/main" val="398667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AE" dirty="0" smtClean="0">
                <a:solidFill>
                  <a:schemeClr val="tx1"/>
                </a:solidFill>
                <a:latin typeface="Garamond" panose="02020404030301010803" pitchFamily="18" charset="0"/>
              </a:rPr>
              <a:t>رواه الطبراني في الأوسط ، وإسناده حسن</a:t>
            </a:r>
            <a:endParaRPr lang="en-US" dirty="0"/>
          </a:p>
        </p:txBody>
      </p:sp>
      <p:sp>
        <p:nvSpPr>
          <p:cNvPr id="4" name="Slide Number Placeholder 3"/>
          <p:cNvSpPr>
            <a:spLocks noGrp="1"/>
          </p:cNvSpPr>
          <p:nvPr>
            <p:ph type="sldNum" sz="quarter" idx="10"/>
          </p:nvPr>
        </p:nvSpPr>
        <p:spPr/>
        <p:txBody>
          <a:bodyPr/>
          <a:lstStyle/>
          <a:p>
            <a:fld id="{368EC0D6-AB3F-4E2C-BDC3-67B6A702FCE3}" type="slidenum">
              <a:rPr lang="en-US" smtClean="0"/>
              <a:t>10</a:t>
            </a:fld>
            <a:endParaRPr lang="en-US"/>
          </a:p>
        </p:txBody>
      </p:sp>
    </p:spTree>
    <p:extLst>
      <p:ext uri="{BB962C8B-B14F-4D97-AF65-F5344CB8AC3E}">
        <p14:creationId xmlns:p14="http://schemas.microsoft.com/office/powerpoint/2010/main" val="53941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Riba</a:t>
            </a:r>
            <a:r>
              <a:rPr lang="en-US" sz="1200" b="0" i="0" u="none" strike="noStrike" kern="1200" baseline="0" dirty="0" smtClean="0">
                <a:solidFill>
                  <a:schemeClr val="tx1"/>
                </a:solidFill>
                <a:latin typeface="+mn-lt"/>
                <a:ea typeface="+mn-ea"/>
                <a:cs typeface="+mn-cs"/>
              </a:rPr>
              <a:t> Al </a:t>
            </a:r>
            <a:r>
              <a:rPr lang="en-US" sz="1200" b="0" i="0" u="none" strike="noStrike" kern="1200" baseline="0" dirty="0" err="1" smtClean="0">
                <a:solidFill>
                  <a:schemeClr val="tx1"/>
                </a:solidFill>
                <a:latin typeface="+mn-lt"/>
                <a:ea typeface="+mn-ea"/>
                <a:cs typeface="+mn-cs"/>
              </a:rPr>
              <a:t>Fadhl</a:t>
            </a:r>
            <a:r>
              <a:rPr lang="en-US" sz="1200" b="0" i="0" u="none" strike="noStrike" kern="1200" baseline="0" dirty="0" smtClean="0">
                <a:solidFill>
                  <a:schemeClr val="tx1"/>
                </a:solidFill>
                <a:latin typeface="+mn-lt"/>
                <a:ea typeface="+mn-ea"/>
                <a:cs typeface="+mn-cs"/>
              </a:rPr>
              <a:t> : This is because the benefit the participants receive in the form of regular payouts may be substantially higher or lower than the actual amount contributed.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Gharar</a:t>
            </a:r>
            <a:r>
              <a:rPr lang="en-US" sz="1200" b="0" i="0" u="none" strike="noStrike" kern="1200" baseline="0" dirty="0" smtClean="0">
                <a:solidFill>
                  <a:schemeClr val="tx1"/>
                </a:solidFill>
                <a:latin typeface="+mn-lt"/>
                <a:ea typeface="+mn-ea"/>
                <a:cs typeface="+mn-cs"/>
              </a:rPr>
              <a:t>: As the annuity plan is intended to provide a regular stream of income to participants starting from their retirement ages until their death, the total amount to be paid by the TO cannot be precisely determined as it all depends on the participants’ lifespans.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Maisir</a:t>
            </a:r>
            <a:r>
              <a:rPr lang="en-US" sz="1200" b="0" i="0" u="none" strike="noStrike" kern="1200" baseline="0" dirty="0" smtClean="0">
                <a:solidFill>
                  <a:schemeClr val="tx1"/>
                </a:solidFill>
                <a:latin typeface="+mn-lt"/>
                <a:ea typeface="+mn-ea"/>
                <a:cs typeface="+mn-cs"/>
              </a:rPr>
              <a:t>: That is because some participants may receive more or less benefit depending upon their lifespan. In fact, some of them may receive nothing or substantially less than what they have accumulated.</a:t>
            </a:r>
            <a:endParaRPr lang="en-US" dirty="0"/>
          </a:p>
        </p:txBody>
      </p:sp>
      <p:sp>
        <p:nvSpPr>
          <p:cNvPr id="4" name="Slide Number Placeholder 3"/>
          <p:cNvSpPr>
            <a:spLocks noGrp="1"/>
          </p:cNvSpPr>
          <p:nvPr>
            <p:ph type="sldNum" sz="quarter" idx="10"/>
          </p:nvPr>
        </p:nvSpPr>
        <p:spPr/>
        <p:txBody>
          <a:bodyPr/>
          <a:lstStyle/>
          <a:p>
            <a:fld id="{368EC0D6-AB3F-4E2C-BDC3-67B6A702FCE3}" type="slidenum">
              <a:rPr lang="en-US" smtClean="0"/>
              <a:t>11</a:t>
            </a:fld>
            <a:endParaRPr lang="en-US"/>
          </a:p>
        </p:txBody>
      </p:sp>
    </p:spTree>
    <p:extLst>
      <p:ext uri="{BB962C8B-B14F-4D97-AF65-F5344CB8AC3E}">
        <p14:creationId xmlns:p14="http://schemas.microsoft.com/office/powerpoint/2010/main" val="216345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chemeClr val="tx1"/>
                </a:solidFill>
                <a:latin typeface="+mn-lt"/>
                <a:ea typeface="+mn-ea"/>
                <a:cs typeface="+mn-cs"/>
              </a:rPr>
              <a:t>Riba</a:t>
            </a:r>
            <a:r>
              <a:rPr lang="en-US" sz="1200" b="0" i="0" u="none" strike="noStrike" kern="1200" baseline="0" dirty="0" smtClean="0">
                <a:solidFill>
                  <a:schemeClr val="tx1"/>
                </a:solidFill>
                <a:latin typeface="+mn-lt"/>
                <a:ea typeface="+mn-ea"/>
                <a:cs typeface="+mn-cs"/>
              </a:rPr>
              <a:t> Al </a:t>
            </a:r>
            <a:r>
              <a:rPr lang="en-US" sz="1200" b="0" i="0" u="none" strike="noStrike" kern="1200" baseline="0" dirty="0" err="1" smtClean="0">
                <a:solidFill>
                  <a:schemeClr val="tx1"/>
                </a:solidFill>
                <a:latin typeface="+mn-lt"/>
                <a:ea typeface="+mn-ea"/>
                <a:cs typeface="+mn-cs"/>
              </a:rPr>
              <a:t>Fadhl</a:t>
            </a:r>
            <a:r>
              <a:rPr lang="en-US" sz="1200" b="0" i="0" u="none" strike="noStrike" kern="1200" baseline="0" dirty="0" smtClean="0">
                <a:solidFill>
                  <a:schemeClr val="tx1"/>
                </a:solidFill>
                <a:latin typeface="+mn-lt"/>
                <a:ea typeface="+mn-ea"/>
                <a:cs typeface="+mn-cs"/>
              </a:rPr>
              <a:t> : This is because the benefit the participants receive in the form of regular payouts may be substantially higher or lower than the actual amount contributed.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Gharar</a:t>
            </a:r>
            <a:r>
              <a:rPr lang="en-US" sz="1200" b="0" i="0" u="none" strike="noStrike" kern="1200" baseline="0" dirty="0" smtClean="0">
                <a:solidFill>
                  <a:schemeClr val="tx1"/>
                </a:solidFill>
                <a:latin typeface="+mn-lt"/>
                <a:ea typeface="+mn-ea"/>
                <a:cs typeface="+mn-cs"/>
              </a:rPr>
              <a:t>: As the annuity plan is intended to provide a regular stream of income to participants starting from their retirement ages until their death, the total amount to be paid by the TO cannot be precisely determined as it all depends on the participants’ lifespans.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Maisir</a:t>
            </a:r>
            <a:r>
              <a:rPr lang="en-US" sz="1200" b="0" i="0" u="none" strike="noStrike" kern="1200" baseline="0" dirty="0" smtClean="0">
                <a:solidFill>
                  <a:schemeClr val="tx1"/>
                </a:solidFill>
                <a:latin typeface="+mn-lt"/>
                <a:ea typeface="+mn-ea"/>
                <a:cs typeface="+mn-cs"/>
              </a:rPr>
              <a:t>: That is because some participants may receive more or less benefit depending upon their lifespan. In fact, some of them may receive nothing or substantially less than what they have accumulated.</a:t>
            </a:r>
            <a:endParaRPr lang="en-US" dirty="0"/>
          </a:p>
        </p:txBody>
      </p:sp>
      <p:sp>
        <p:nvSpPr>
          <p:cNvPr id="4" name="Slide Number Placeholder 3"/>
          <p:cNvSpPr>
            <a:spLocks noGrp="1"/>
          </p:cNvSpPr>
          <p:nvPr>
            <p:ph type="sldNum" sz="quarter" idx="10"/>
          </p:nvPr>
        </p:nvSpPr>
        <p:spPr/>
        <p:txBody>
          <a:bodyPr/>
          <a:lstStyle/>
          <a:p>
            <a:fld id="{368EC0D6-AB3F-4E2C-BDC3-67B6A702FCE3}" type="slidenum">
              <a:rPr lang="en-US" smtClean="0"/>
              <a:t>12</a:t>
            </a:fld>
            <a:endParaRPr lang="en-US"/>
          </a:p>
        </p:txBody>
      </p:sp>
    </p:spTree>
    <p:extLst>
      <p:ext uri="{BB962C8B-B14F-4D97-AF65-F5344CB8AC3E}">
        <p14:creationId xmlns:p14="http://schemas.microsoft.com/office/powerpoint/2010/main" val="2891321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0" dirty="0" smtClean="0"/>
              <a:t>But if participation is compulsory, then there is no sin on you, but it is not permissible for you or your heirs to take more than was taken from you. </a:t>
            </a:r>
            <a:r>
              <a:rPr lang="en-US" sz="1200" b="0" i="0" kern="1200" dirty="0" smtClean="0">
                <a:solidFill>
                  <a:schemeClr val="tx1"/>
                </a:solidFill>
                <a:effectLst/>
                <a:latin typeface="+mn-lt"/>
                <a:ea typeface="+mn-ea"/>
                <a:cs typeface="+mn-cs"/>
              </a:rPr>
              <a:t>You can leave the rest, or take it and donate it to charitable causes.</a:t>
            </a:r>
            <a:r>
              <a:rPr lang="en-US" sz="1200" b="1" i="0" kern="1200" dirty="0" smtClean="0">
                <a:solidFill>
                  <a:schemeClr val="tx1"/>
                </a:solidFill>
                <a:effectLst/>
                <a:latin typeface="+mn-lt"/>
                <a:ea typeface="+mn-ea"/>
                <a:cs typeface="+mn-cs"/>
              </a:rPr>
              <a:t> </a:t>
            </a:r>
          </a:p>
          <a:p>
            <a:pPr marL="228600" indent="-228600">
              <a:buAutoNum type="arabicPeriod"/>
            </a:pPr>
            <a:r>
              <a:rPr lang="en-US" sz="1200" b="0" i="0" kern="1200" baseline="0" dirty="0" smtClean="0">
                <a:solidFill>
                  <a:schemeClr val="tx1"/>
                </a:solidFill>
                <a:effectLst/>
                <a:latin typeface="+mn-lt"/>
                <a:ea typeface="+mn-ea"/>
                <a:cs typeface="+mn-cs"/>
              </a:rPr>
              <a:t>With regard to participating in the government pension plan, this may not come under the same ruling, in the sense that the government or treasury (</a:t>
            </a:r>
            <a:r>
              <a:rPr lang="en-US" sz="1200" b="0" i="0" kern="1200" baseline="0" dirty="0" err="1" smtClean="0">
                <a:solidFill>
                  <a:schemeClr val="tx1"/>
                </a:solidFill>
                <a:effectLst/>
                <a:latin typeface="+mn-lt"/>
                <a:ea typeface="+mn-ea"/>
                <a:cs typeface="+mn-cs"/>
              </a:rPr>
              <a:t>bayt</a:t>
            </a:r>
            <a:r>
              <a:rPr lang="en-US" sz="1200" b="0" i="0" kern="1200" baseline="0" dirty="0" smtClean="0">
                <a:solidFill>
                  <a:schemeClr val="tx1"/>
                </a:solidFill>
                <a:effectLst/>
                <a:latin typeface="+mn-lt"/>
                <a:ea typeface="+mn-ea"/>
                <a:cs typeface="+mn-cs"/>
              </a:rPr>
              <a:t> al-</a:t>
            </a:r>
            <a:r>
              <a:rPr lang="en-US" sz="1200" b="0" i="0" kern="1200" baseline="0" dirty="0" err="1" smtClean="0">
                <a:solidFill>
                  <a:schemeClr val="tx1"/>
                </a:solidFill>
                <a:effectLst/>
                <a:latin typeface="+mn-lt"/>
                <a:ea typeface="+mn-ea"/>
                <a:cs typeface="+mn-cs"/>
              </a:rPr>
              <a:t>maal</a:t>
            </a:r>
            <a:r>
              <a:rPr lang="en-US" sz="1200" b="0" i="0" kern="1200" baseline="0" dirty="0" smtClean="0">
                <a:solidFill>
                  <a:schemeClr val="tx1"/>
                </a:solidFill>
                <a:effectLst/>
                <a:latin typeface="+mn-lt"/>
                <a:ea typeface="+mn-ea"/>
                <a:cs typeface="+mn-cs"/>
              </a:rPr>
              <a:t>) is responsible for spending on the people if they need that. https://islamqa.info/en/answers/42567/ruling-on-participating-in-pension-plans </a:t>
            </a:r>
          </a:p>
          <a:p>
            <a:pPr marL="0" indent="0">
              <a:buNone/>
            </a:pPr>
            <a:r>
              <a:rPr lang="en-US" sz="1200" b="0" i="0" kern="1200" baseline="0" dirty="0" smtClean="0">
                <a:solidFill>
                  <a:schemeClr val="tx1"/>
                </a:solidFill>
                <a:effectLst/>
                <a:latin typeface="+mn-lt"/>
                <a:ea typeface="+mn-ea"/>
                <a:cs typeface="+mn-cs"/>
              </a:rPr>
              <a:t>3.   Whether the state will pay the pension at regular intervals, or will pay a one-off lump sum, or give a lump sum at the end of one’s employment, in addition to the         monthly pension, there is nothing wrong with you taking any of that, even if it is more than what was deducted from the employee during his years of work, or less than that. https://islamqa.info/index.php/en/answers/293552/ruling-on-taking-money-from-the-state-in-the-event-of-early-retirement </a:t>
            </a:r>
          </a:p>
          <a:p>
            <a:pPr marL="0" indent="0">
              <a:buNone/>
            </a:pPr>
            <a:endParaRPr lang="en-US" b="0" dirty="0"/>
          </a:p>
        </p:txBody>
      </p:sp>
      <p:sp>
        <p:nvSpPr>
          <p:cNvPr id="4" name="Slide Number Placeholder 3"/>
          <p:cNvSpPr>
            <a:spLocks noGrp="1"/>
          </p:cNvSpPr>
          <p:nvPr>
            <p:ph type="sldNum" sz="quarter" idx="10"/>
          </p:nvPr>
        </p:nvSpPr>
        <p:spPr/>
        <p:txBody>
          <a:bodyPr/>
          <a:lstStyle/>
          <a:p>
            <a:fld id="{368EC0D6-AB3F-4E2C-BDC3-67B6A702FCE3}" type="slidenum">
              <a:rPr lang="en-US" smtClean="0"/>
              <a:t>13</a:t>
            </a:fld>
            <a:endParaRPr lang="en-US"/>
          </a:p>
        </p:txBody>
      </p:sp>
    </p:spTree>
    <p:extLst>
      <p:ext uri="{BB962C8B-B14F-4D97-AF65-F5344CB8AC3E}">
        <p14:creationId xmlns:p14="http://schemas.microsoft.com/office/powerpoint/2010/main" val="405649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brarconsult.co.ke/" TargetMode="External"/><Relationship Id="rId2" Type="http://schemas.openxmlformats.org/officeDocument/2006/relationships/hyperlink" Target="mailto:kabdallah@abrarconsult.co.k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2"/>
            <a:ext cx="10993549" cy="5058396"/>
          </a:xfrm>
        </p:spPr>
        <p:txBody>
          <a:bodyPr>
            <a:normAutofit fontScale="90000"/>
          </a:bodyPr>
          <a:lstStyle/>
          <a:p>
            <a:pPr algn="ctr"/>
            <a:r>
              <a:rPr lang="en-US" sz="4800" dirty="0" smtClean="0">
                <a:solidFill>
                  <a:schemeClr val="tx1"/>
                </a:solidFill>
                <a:latin typeface="Garamond" panose="02020404030301010803" pitchFamily="18" charset="0"/>
              </a:rPr>
              <a:t/>
            </a:r>
            <a:br>
              <a:rPr lang="en-US" sz="4800" dirty="0" smtClean="0">
                <a:solidFill>
                  <a:schemeClr val="tx1"/>
                </a:solidFill>
                <a:latin typeface="Garamond" panose="02020404030301010803" pitchFamily="18" charset="0"/>
              </a:rPr>
            </a:br>
            <a:r>
              <a:rPr lang="en-US" sz="4800" dirty="0">
                <a:solidFill>
                  <a:schemeClr val="tx1"/>
                </a:solidFill>
                <a:latin typeface="Garamond" panose="02020404030301010803" pitchFamily="18" charset="0"/>
              </a:rPr>
              <a:t/>
            </a:r>
            <a:br>
              <a:rPr lang="en-US" sz="4800" dirty="0">
                <a:solidFill>
                  <a:schemeClr val="tx1"/>
                </a:solidFill>
                <a:latin typeface="Garamond" panose="02020404030301010803" pitchFamily="18" charset="0"/>
              </a:rPr>
            </a:br>
            <a:r>
              <a:rPr lang="en-US" sz="4800" dirty="0" smtClean="0">
                <a:solidFill>
                  <a:schemeClr val="tx1"/>
                </a:solidFill>
                <a:latin typeface="Garamond" panose="02020404030301010803" pitchFamily="18" charset="0"/>
              </a:rPr>
              <a:t/>
            </a:r>
            <a:br>
              <a:rPr lang="en-US" sz="4800" dirty="0" smtClean="0">
                <a:solidFill>
                  <a:schemeClr val="tx1"/>
                </a:solidFill>
                <a:latin typeface="Garamond" panose="02020404030301010803" pitchFamily="18" charset="0"/>
              </a:rPr>
            </a:br>
            <a:r>
              <a:rPr lang="en-US" sz="4800" dirty="0" smtClean="0">
                <a:solidFill>
                  <a:schemeClr val="tx1"/>
                </a:solidFill>
                <a:latin typeface="Garamond" panose="02020404030301010803" pitchFamily="18" charset="0"/>
              </a:rPr>
              <a:t/>
            </a:r>
            <a:br>
              <a:rPr lang="en-US" sz="4800" dirty="0" smtClean="0">
                <a:solidFill>
                  <a:schemeClr val="tx1"/>
                </a:solidFill>
                <a:latin typeface="Garamond" panose="02020404030301010803" pitchFamily="18" charset="0"/>
              </a:rPr>
            </a:br>
            <a:r>
              <a:rPr lang="en-US" sz="4800" dirty="0" smtClean="0">
                <a:solidFill>
                  <a:schemeClr val="tx1"/>
                </a:solidFill>
                <a:latin typeface="Garamond" panose="02020404030301010803" pitchFamily="18" charset="0"/>
              </a:rPr>
              <a:t>SOCIAL SECURITY SCHEMES: SHARIA CONCERNS AND PROPOSED SOLUTIONS</a:t>
            </a:r>
            <a:r>
              <a:rPr lang="en-US" sz="4800" dirty="0" smtClean="0">
                <a:solidFill>
                  <a:schemeClr val="tx1"/>
                </a:solidFill>
                <a:latin typeface="Garamond" panose="02020404030301010803" pitchFamily="18" charset="0"/>
              </a:rPr>
              <a:t>.</a:t>
            </a:r>
            <a:br>
              <a:rPr lang="en-US" sz="4800" dirty="0" smtClean="0">
                <a:solidFill>
                  <a:schemeClr val="tx1"/>
                </a:solidFill>
                <a:latin typeface="Garamond" panose="02020404030301010803" pitchFamily="18" charset="0"/>
              </a:rPr>
            </a:br>
            <a:r>
              <a:rPr lang="en-US" sz="4800" dirty="0">
                <a:solidFill>
                  <a:schemeClr val="tx1"/>
                </a:solidFill>
                <a:latin typeface="Garamond" panose="02020404030301010803" pitchFamily="18" charset="0"/>
              </a:rPr>
              <a:t/>
            </a:r>
            <a:br>
              <a:rPr lang="en-US" sz="4800" dirty="0">
                <a:solidFill>
                  <a:schemeClr val="tx1"/>
                </a:solidFill>
                <a:latin typeface="Garamond" panose="02020404030301010803" pitchFamily="18" charset="0"/>
              </a:rPr>
            </a:br>
            <a:r>
              <a:rPr lang="en-US" sz="2200" dirty="0" smtClean="0">
                <a:solidFill>
                  <a:schemeClr val="bg1"/>
                </a:solidFill>
                <a:latin typeface="Garamond" panose="02020404030301010803" pitchFamily="18" charset="0"/>
              </a:rPr>
              <a:t>BY: KHALFAN ABDALLAH</a:t>
            </a:r>
            <a:r>
              <a:rPr lang="en-US" sz="2200" dirty="0" smtClean="0">
                <a:solidFill>
                  <a:schemeClr val="bg1"/>
                </a:solidFill>
                <a:latin typeface="Garamond" panose="02020404030301010803" pitchFamily="18" charset="0"/>
              </a:rPr>
              <a:t> </a:t>
            </a:r>
            <a:br>
              <a:rPr lang="en-US" sz="2200" dirty="0" smtClean="0">
                <a:solidFill>
                  <a:schemeClr val="bg1"/>
                </a:solidFill>
                <a:latin typeface="Garamond" panose="02020404030301010803" pitchFamily="18" charset="0"/>
              </a:rPr>
            </a:br>
            <a:r>
              <a:rPr lang="en-US" sz="2200" dirty="0" smtClean="0">
                <a:solidFill>
                  <a:schemeClr val="bg1"/>
                </a:solidFill>
                <a:latin typeface="Garamond" panose="02020404030301010803" pitchFamily="18" charset="0"/>
              </a:rPr>
              <a:t/>
            </a:r>
            <a:br>
              <a:rPr lang="en-US" sz="2200" dirty="0" smtClean="0">
                <a:solidFill>
                  <a:schemeClr val="bg1"/>
                </a:solidFill>
                <a:latin typeface="Garamond" panose="02020404030301010803" pitchFamily="18" charset="0"/>
              </a:rPr>
            </a:br>
            <a:r>
              <a:rPr lang="en-US" sz="2200" dirty="0" smtClean="0">
                <a:solidFill>
                  <a:schemeClr val="bg1"/>
                </a:solidFill>
                <a:latin typeface="Garamond" panose="02020404030301010803" pitchFamily="18" charset="0"/>
              </a:rPr>
              <a:t>Managing partner</a:t>
            </a:r>
            <a:br>
              <a:rPr lang="en-US" sz="2200" dirty="0" smtClean="0">
                <a:solidFill>
                  <a:schemeClr val="bg1"/>
                </a:solidFill>
                <a:latin typeface="Garamond" panose="02020404030301010803" pitchFamily="18" charset="0"/>
              </a:rPr>
            </a:br>
            <a:r>
              <a:rPr lang="en-US" dirty="0">
                <a:solidFill>
                  <a:schemeClr val="tx1"/>
                </a:solidFill>
                <a:latin typeface="Garamond" panose="02020404030301010803" pitchFamily="18" charset="0"/>
              </a:rPr>
              <a:t/>
            </a:r>
            <a:br>
              <a:rPr lang="en-US" dirty="0">
                <a:solidFill>
                  <a:schemeClr val="tx1"/>
                </a:solidFill>
                <a:latin typeface="Garamond" panose="02020404030301010803" pitchFamily="18" charset="0"/>
              </a:rPr>
            </a:br>
            <a:r>
              <a:rPr lang="en-US" dirty="0">
                <a:solidFill>
                  <a:schemeClr val="tx1"/>
                </a:solidFill>
                <a:latin typeface="Garamond" panose="02020404030301010803" pitchFamily="18" charset="0"/>
              </a:rPr>
              <a:t/>
            </a:r>
            <a:br>
              <a:rPr lang="en-US" dirty="0">
                <a:solidFill>
                  <a:schemeClr val="tx1"/>
                </a:solidFill>
                <a:latin typeface="Garamond" panose="02020404030301010803" pitchFamily="18" charset="0"/>
              </a:rPr>
            </a:br>
            <a:endParaRPr lang="en-US" dirty="0">
              <a:solidFill>
                <a:schemeClr val="tx1"/>
              </a:solidFill>
              <a:latin typeface="Garamond" panose="020204040303010108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2195" y="610382"/>
            <a:ext cx="3451540" cy="1166903"/>
          </a:xfrm>
          <a:prstGeom prst="rect">
            <a:avLst/>
          </a:prstGeom>
        </p:spPr>
      </p:pic>
    </p:spTree>
    <p:extLst>
      <p:ext uri="{BB962C8B-B14F-4D97-AF65-F5344CB8AC3E}">
        <p14:creationId xmlns:p14="http://schemas.microsoft.com/office/powerpoint/2010/main" val="338289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SHARI’AH POINT OF VIEW ON SOCIAL SECURITY. </a:t>
            </a:r>
            <a:endParaRPr lang="en-US" dirty="0">
              <a:latin typeface="Garamond" panose="02020404030301010803" pitchFamily="18" charset="0"/>
            </a:endParaRPr>
          </a:p>
        </p:txBody>
      </p:sp>
      <p:sp>
        <p:nvSpPr>
          <p:cNvPr id="3" name="Content Placeholder 2"/>
          <p:cNvSpPr>
            <a:spLocks noGrp="1"/>
          </p:cNvSpPr>
          <p:nvPr>
            <p:ph idx="1"/>
          </p:nvPr>
        </p:nvSpPr>
        <p:spPr>
          <a:xfrm>
            <a:off x="581192" y="2180496"/>
            <a:ext cx="11029615" cy="3833937"/>
          </a:xfrm>
        </p:spPr>
        <p:txBody>
          <a:bodyPr/>
          <a:lstStyle/>
          <a:p>
            <a:r>
              <a:rPr lang="ar-AE" dirty="0">
                <a:solidFill>
                  <a:schemeClr val="tx1"/>
                </a:solidFill>
                <a:latin typeface="Garamond" panose="02020404030301010803" pitchFamily="18" charset="0"/>
              </a:rPr>
              <a:t>وعن عائشة : أن رسول الله - صلى الله عليه وسلم - كان يقول : " اللهم اجعل أوسع رزقك علي عند كبر سني ، وانقطاع عمري </a:t>
            </a:r>
            <a:r>
              <a:rPr lang="ar-AE" dirty="0" smtClean="0">
                <a:solidFill>
                  <a:schemeClr val="tx1"/>
                </a:solidFill>
                <a:latin typeface="Garamond" panose="02020404030301010803" pitchFamily="18" charset="0"/>
              </a:rPr>
              <a:t>“</a:t>
            </a:r>
            <a:endParaRPr lang="en-US" dirty="0">
              <a:solidFill>
                <a:schemeClr val="tx1"/>
              </a:solidFill>
              <a:latin typeface="Garamond" panose="02020404030301010803" pitchFamily="18" charset="0"/>
            </a:endParaRPr>
          </a:p>
          <a:p>
            <a:r>
              <a:rPr lang="en-US" dirty="0" smtClean="0">
                <a:solidFill>
                  <a:schemeClr val="tx1"/>
                </a:solidFill>
                <a:latin typeface="Garamond" panose="02020404030301010803" pitchFamily="18" charset="0"/>
              </a:rPr>
              <a:t>On </a:t>
            </a:r>
            <a:r>
              <a:rPr lang="en-US" dirty="0">
                <a:solidFill>
                  <a:schemeClr val="tx1"/>
                </a:solidFill>
                <a:latin typeface="Garamond" panose="02020404030301010803" pitchFamily="18" charset="0"/>
              </a:rPr>
              <a:t>the authority of Aisha: The Messenger of God - may God bless him and grant him peace - used to say: "Oh God, make your widest livelihood over me when I grow old, and my age will be interrupted</a:t>
            </a:r>
            <a:r>
              <a:rPr lang="en-US" dirty="0" smtClean="0">
                <a:solidFill>
                  <a:schemeClr val="tx1"/>
                </a:solidFill>
                <a:latin typeface="Garamond" panose="02020404030301010803" pitchFamily="18" charset="0"/>
              </a:rPr>
              <a:t>.”</a:t>
            </a:r>
          </a:p>
          <a:p>
            <a:r>
              <a:rPr lang="en-US" dirty="0" smtClean="0">
                <a:solidFill>
                  <a:schemeClr val="tx1"/>
                </a:solidFill>
                <a:latin typeface="Garamond" panose="02020404030301010803" pitchFamily="18" charset="0"/>
              </a:rPr>
              <a:t>The objective of social security systems </a:t>
            </a:r>
            <a:r>
              <a:rPr lang="en-US" b="1" dirty="0" smtClean="0">
                <a:solidFill>
                  <a:schemeClr val="tx1"/>
                </a:solidFill>
                <a:latin typeface="Garamond" panose="02020404030301010803" pitchFamily="18" charset="0"/>
              </a:rPr>
              <a:t>are noble and coincides with objectives </a:t>
            </a:r>
            <a:r>
              <a:rPr lang="en-US" dirty="0" smtClean="0">
                <a:solidFill>
                  <a:schemeClr val="tx1"/>
                </a:solidFill>
                <a:latin typeface="Garamond" panose="02020404030301010803" pitchFamily="18" charset="0"/>
              </a:rPr>
              <a:t>of Shari’ah particularly on protection and promotion </a:t>
            </a:r>
            <a:r>
              <a:rPr lang="en-US" b="1" dirty="0" smtClean="0">
                <a:solidFill>
                  <a:schemeClr val="tx1"/>
                </a:solidFill>
                <a:latin typeface="Garamond" panose="02020404030301010803" pitchFamily="18" charset="0"/>
              </a:rPr>
              <a:t>of life</a:t>
            </a:r>
            <a:r>
              <a:rPr lang="en-US" dirty="0" smtClean="0">
                <a:solidFill>
                  <a:schemeClr val="tx1"/>
                </a:solidFill>
                <a:latin typeface="Garamond" panose="02020404030301010803" pitchFamily="18" charset="0"/>
              </a:rPr>
              <a:t>, faith, intellect, </a:t>
            </a:r>
            <a:r>
              <a:rPr lang="en-US" b="1" dirty="0" smtClean="0">
                <a:solidFill>
                  <a:schemeClr val="tx1"/>
                </a:solidFill>
                <a:latin typeface="Garamond" panose="02020404030301010803" pitchFamily="18" charset="0"/>
              </a:rPr>
              <a:t>wealth</a:t>
            </a:r>
            <a:r>
              <a:rPr lang="en-US" dirty="0" smtClean="0">
                <a:solidFill>
                  <a:schemeClr val="tx1"/>
                </a:solidFill>
                <a:latin typeface="Garamond" panose="02020404030301010803" pitchFamily="18" charset="0"/>
              </a:rPr>
              <a:t>, </a:t>
            </a:r>
            <a:r>
              <a:rPr lang="en-US" b="1" dirty="0" smtClean="0">
                <a:solidFill>
                  <a:schemeClr val="tx1"/>
                </a:solidFill>
                <a:latin typeface="Garamond" panose="02020404030301010803" pitchFamily="18" charset="0"/>
              </a:rPr>
              <a:t>dignity and decent life</a:t>
            </a:r>
            <a:r>
              <a:rPr lang="en-US" dirty="0" smtClean="0">
                <a:solidFill>
                  <a:schemeClr val="tx1"/>
                </a:solidFill>
                <a:latin typeface="Garamond" panose="02020404030301010803" pitchFamily="18" charset="0"/>
              </a:rPr>
              <a:t>. </a:t>
            </a:r>
            <a:endParaRPr lang="en-US" dirty="0">
              <a:solidFill>
                <a:schemeClr val="tx1"/>
              </a:solidFill>
              <a:latin typeface="Garamond" panose="02020404030301010803" pitchFamily="18" charset="0"/>
            </a:endParaRPr>
          </a:p>
          <a:p>
            <a:r>
              <a:rPr lang="en-US" dirty="0" smtClean="0">
                <a:solidFill>
                  <a:schemeClr val="tx1"/>
                </a:solidFill>
                <a:latin typeface="Garamond" panose="02020404030301010803" pitchFamily="18" charset="0"/>
              </a:rPr>
              <a:t>However, Shari’ah has several concerns on Tanzania social security schemes. </a:t>
            </a:r>
            <a:endParaRPr lang="en-US"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688184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SHARI’AH ISSUES SOCIAL SECURITY </a:t>
            </a:r>
            <a:r>
              <a:rPr lang="en-US" dirty="0" smtClean="0">
                <a:latin typeface="Garamond" panose="02020404030301010803" pitchFamily="18" charset="0"/>
              </a:rPr>
              <a:t>SCHEMES AND PROPOSED SOLUTIONS.</a:t>
            </a:r>
            <a:endParaRPr lang="en-US" dirty="0">
              <a:latin typeface="Garamond" panose="020204040303010108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2629362"/>
              </p:ext>
            </p:extLst>
          </p:nvPr>
        </p:nvGraphicFramePr>
        <p:xfrm>
          <a:off x="581025" y="2181225"/>
          <a:ext cx="11029950" cy="4348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2399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SHARI’AH ISSUES SOCIAL SECURITY SCHEMES.</a:t>
            </a:r>
            <a:endParaRPr lang="en-US" dirty="0">
              <a:latin typeface="Garamond" panose="020204040303010108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682832"/>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983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Fatwa on CONVENTIONAL SOCIAL SECURITY SCHEMES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9434233"/>
              </p:ext>
            </p:extLst>
          </p:nvPr>
        </p:nvGraphicFramePr>
        <p:xfrm>
          <a:off x="581191" y="2181225"/>
          <a:ext cx="11029783" cy="4377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000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581192" y="2180495"/>
            <a:ext cx="11029615" cy="4258941"/>
          </a:xfrm>
        </p:spPr>
        <p:txBody>
          <a:bodyPr/>
          <a:lstStyle/>
          <a:p>
            <a:r>
              <a:rPr lang="en-US" sz="2000" dirty="0" smtClean="0">
                <a:solidFill>
                  <a:schemeClr val="tx1"/>
                </a:solidFill>
                <a:latin typeface="Garamond" panose="02020404030301010803" pitchFamily="18" charset="0"/>
              </a:rPr>
              <a:t>Given the low level coverage and limited investment regimes, Social security scheme designed in line with Shari’ah principles shall facilitate social inclusion, social security coverage and widen the investment asset such as investment in </a:t>
            </a:r>
            <a:r>
              <a:rPr lang="en-US" sz="2000" dirty="0" err="1" smtClean="0">
                <a:solidFill>
                  <a:schemeClr val="tx1"/>
                </a:solidFill>
                <a:latin typeface="Garamond" panose="02020404030301010803" pitchFamily="18" charset="0"/>
              </a:rPr>
              <a:t>Sukuk</a:t>
            </a:r>
            <a:r>
              <a:rPr lang="en-US" sz="2000" dirty="0" smtClean="0">
                <a:solidFill>
                  <a:schemeClr val="tx1"/>
                </a:solidFill>
                <a:latin typeface="Garamond" panose="02020404030301010803" pitchFamily="18" charset="0"/>
              </a:rPr>
              <a:t>.</a:t>
            </a:r>
          </a:p>
          <a:p>
            <a:r>
              <a:rPr lang="en-US" sz="2000" dirty="0" smtClean="0">
                <a:solidFill>
                  <a:schemeClr val="tx1"/>
                </a:solidFill>
                <a:latin typeface="Garamond" panose="02020404030301010803" pitchFamily="18" charset="0"/>
              </a:rPr>
              <a:t>National social security policy should be geared towards promotion of social, economic and financial inclusion. Initiatives should aim to understands different needs, address those needs in order to cover those who are not covered by the existing system. </a:t>
            </a:r>
          </a:p>
          <a:p>
            <a:pPr marL="0" indent="0">
              <a:buNone/>
            </a:pPr>
            <a:endParaRPr lang="en-US" dirty="0" smtClean="0">
              <a:solidFill>
                <a:schemeClr val="tx1"/>
              </a:solidFill>
              <a:latin typeface="Garamond" panose="02020404030301010803" pitchFamily="18" charset="0"/>
            </a:endParaRPr>
          </a:p>
        </p:txBody>
      </p:sp>
    </p:spTree>
    <p:extLst>
      <p:ext uri="{BB962C8B-B14F-4D97-AF65-F5344CB8AC3E}">
        <p14:creationId xmlns:p14="http://schemas.microsoft.com/office/powerpoint/2010/main" val="166643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 </a:t>
            </a:r>
            <a:endParaRPr lang="en-US" dirty="0"/>
          </a:p>
        </p:txBody>
      </p:sp>
      <p:sp>
        <p:nvSpPr>
          <p:cNvPr id="3" name="Content Placeholder 2"/>
          <p:cNvSpPr>
            <a:spLocks noGrp="1"/>
          </p:cNvSpPr>
          <p:nvPr>
            <p:ph idx="1"/>
          </p:nvPr>
        </p:nvSpPr>
        <p:spPr>
          <a:xfrm>
            <a:off x="592428" y="2021983"/>
            <a:ext cx="11114468" cy="4095481"/>
          </a:xfrm>
        </p:spPr>
        <p:txBody>
          <a:bodyPr>
            <a:normAutofit/>
          </a:bodyPr>
          <a:lstStyle/>
          <a:p>
            <a:pPr marL="0" indent="0" algn="ctr">
              <a:buNone/>
            </a:pPr>
            <a:r>
              <a:rPr lang="en-US" sz="2400" dirty="0" smtClean="0">
                <a:solidFill>
                  <a:schemeClr val="tx1"/>
                </a:solidFill>
                <a:latin typeface="Garamond" panose="02020404030301010803" pitchFamily="18" charset="0"/>
                <a:hlinkClick r:id="rId2"/>
              </a:rPr>
              <a:t>kabdallah@abrarconsult.co.ke</a:t>
            </a:r>
            <a:endParaRPr lang="en-US" sz="2400" dirty="0" smtClean="0">
              <a:solidFill>
                <a:schemeClr val="tx1"/>
              </a:solidFill>
              <a:latin typeface="Garamond" panose="02020404030301010803" pitchFamily="18" charset="0"/>
            </a:endParaRPr>
          </a:p>
          <a:p>
            <a:pPr marL="0" indent="0">
              <a:buNone/>
            </a:pPr>
            <a:r>
              <a:rPr lang="en-US" sz="2400" dirty="0">
                <a:solidFill>
                  <a:schemeClr val="tx1"/>
                </a:solidFill>
                <a:latin typeface="Garamond" panose="02020404030301010803" pitchFamily="18" charset="0"/>
              </a:rPr>
              <a:t>	</a:t>
            </a:r>
            <a:r>
              <a:rPr lang="en-US" sz="2400" dirty="0" smtClean="0">
                <a:solidFill>
                  <a:schemeClr val="tx1"/>
                </a:solidFill>
                <a:latin typeface="Garamond" panose="02020404030301010803" pitchFamily="18" charset="0"/>
              </a:rPr>
              <a:t>							</a:t>
            </a:r>
            <a:r>
              <a:rPr lang="en-US" sz="2400" dirty="0" smtClean="0">
                <a:solidFill>
                  <a:schemeClr val="tx1"/>
                </a:solidFill>
                <a:latin typeface="Garamond" panose="02020404030301010803" pitchFamily="18" charset="0"/>
                <a:hlinkClick r:id="rId3"/>
              </a:rPr>
              <a:t>www.abrarconsult.co.ke</a:t>
            </a:r>
            <a:r>
              <a:rPr lang="en-US" sz="2400" dirty="0" smtClean="0">
                <a:solidFill>
                  <a:schemeClr val="tx1"/>
                </a:solidFill>
                <a:latin typeface="Garamond" panose="02020404030301010803" pitchFamily="18" charset="0"/>
              </a:rPr>
              <a:t> </a:t>
            </a:r>
            <a:endParaRPr lang="en-US" sz="2400" dirty="0" smtClean="0">
              <a:solidFill>
                <a:schemeClr val="tx1"/>
              </a:solidFill>
              <a:latin typeface="Garamond" panose="02020404030301010803" pitchFamily="18" charset="0"/>
            </a:endParaRPr>
          </a:p>
          <a:p>
            <a:pPr>
              <a:buFont typeface="Wingdings" panose="05000000000000000000" pitchFamily="2" charset="2"/>
              <a:buChar char="q"/>
            </a:pPr>
            <a:endParaRPr lang="en-US" sz="2800" dirty="0">
              <a:latin typeface="Garamond" panose="02020404030301010803" pitchFamily="18" charset="0"/>
            </a:endParaRPr>
          </a:p>
        </p:txBody>
      </p:sp>
    </p:spTree>
    <p:extLst>
      <p:ext uri="{BB962C8B-B14F-4D97-AF65-F5344CB8AC3E}">
        <p14:creationId xmlns:p14="http://schemas.microsoft.com/office/powerpoint/2010/main" val="46635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OUTLINE. </a:t>
            </a:r>
            <a:endParaRPr lang="en-US" sz="3600" dirty="0">
              <a:latin typeface="Garamond" panose="02020404030301010803" pitchFamily="18" charset="0"/>
            </a:endParaRPr>
          </a:p>
        </p:txBody>
      </p:sp>
      <p:sp>
        <p:nvSpPr>
          <p:cNvPr id="3" name="Content Placeholder 2"/>
          <p:cNvSpPr>
            <a:spLocks noGrp="1"/>
          </p:cNvSpPr>
          <p:nvPr>
            <p:ph idx="1"/>
          </p:nvPr>
        </p:nvSpPr>
        <p:spPr>
          <a:xfrm>
            <a:off x="592428" y="2021983"/>
            <a:ext cx="11114468" cy="4095481"/>
          </a:xfrm>
        </p:spPr>
        <p:txBody>
          <a:bodyPr>
            <a:normAutofit/>
          </a:bodyPr>
          <a:lstStyle/>
          <a:p>
            <a:pPr marL="0" indent="0">
              <a:buNone/>
            </a:pPr>
            <a:r>
              <a:rPr lang="en-US" sz="2400" dirty="0" smtClean="0">
                <a:solidFill>
                  <a:schemeClr val="tx1"/>
                </a:solidFill>
                <a:latin typeface="Garamond" panose="02020404030301010803" pitchFamily="18" charset="0"/>
              </a:rPr>
              <a:t>1. Social Security Schemes.</a:t>
            </a:r>
          </a:p>
          <a:p>
            <a:pPr marL="0" indent="0">
              <a:buNone/>
            </a:pPr>
            <a:r>
              <a:rPr lang="en-US" sz="2400" dirty="0" smtClean="0">
                <a:solidFill>
                  <a:schemeClr val="tx1"/>
                </a:solidFill>
                <a:latin typeface="Garamond" panose="02020404030301010803" pitchFamily="18" charset="0"/>
              </a:rPr>
              <a:t>2. Shari’ah </a:t>
            </a:r>
            <a:r>
              <a:rPr lang="en-US" sz="2400" dirty="0" smtClean="0">
                <a:solidFill>
                  <a:schemeClr val="tx1"/>
                </a:solidFill>
                <a:latin typeface="Garamond" panose="02020404030301010803" pitchFamily="18" charset="0"/>
              </a:rPr>
              <a:t>Concerns and their solutions.</a:t>
            </a:r>
            <a:endParaRPr lang="en-US" sz="2400" dirty="0" smtClean="0">
              <a:solidFill>
                <a:schemeClr val="tx1"/>
              </a:solidFill>
              <a:latin typeface="Garamond" panose="02020404030301010803" pitchFamily="18" charset="0"/>
            </a:endParaRPr>
          </a:p>
          <a:p>
            <a:pPr marL="0" indent="0">
              <a:buNone/>
            </a:pPr>
            <a:r>
              <a:rPr lang="en-US" sz="2400" dirty="0" smtClean="0">
                <a:solidFill>
                  <a:schemeClr val="tx1"/>
                </a:solidFill>
                <a:latin typeface="Garamond" panose="02020404030301010803" pitchFamily="18" charset="0"/>
              </a:rPr>
              <a:t>3. </a:t>
            </a:r>
            <a:r>
              <a:rPr lang="en-US" sz="2400" dirty="0" smtClean="0">
                <a:solidFill>
                  <a:schemeClr val="tx1"/>
                </a:solidFill>
                <a:latin typeface="Garamond" panose="02020404030301010803" pitchFamily="18" charset="0"/>
              </a:rPr>
              <a:t>Conclusion.  </a:t>
            </a:r>
          </a:p>
          <a:p>
            <a:pPr>
              <a:buFont typeface="Wingdings" panose="05000000000000000000" pitchFamily="2" charset="2"/>
              <a:buChar char="q"/>
            </a:pPr>
            <a:endParaRPr lang="en-US" sz="2800" dirty="0">
              <a:latin typeface="Garamond" panose="02020404030301010803" pitchFamily="18" charset="0"/>
            </a:endParaRPr>
          </a:p>
        </p:txBody>
      </p:sp>
    </p:spTree>
    <p:extLst>
      <p:ext uri="{BB962C8B-B14F-4D97-AF65-F5344CB8AC3E}">
        <p14:creationId xmlns:p14="http://schemas.microsoft.com/office/powerpoint/2010/main" val="231517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SOCIAL SECURITY. </a:t>
            </a:r>
            <a:endParaRPr lang="en-US" sz="3600" dirty="0">
              <a:latin typeface="Garamond" panose="02020404030301010803" pitchFamily="18" charset="0"/>
            </a:endParaRPr>
          </a:p>
        </p:txBody>
      </p:sp>
      <p:sp>
        <p:nvSpPr>
          <p:cNvPr id="3" name="Content Placeholder 2"/>
          <p:cNvSpPr>
            <a:spLocks noGrp="1"/>
          </p:cNvSpPr>
          <p:nvPr>
            <p:ph idx="1"/>
          </p:nvPr>
        </p:nvSpPr>
        <p:spPr>
          <a:xfrm>
            <a:off x="581192" y="1992573"/>
            <a:ext cx="11125704" cy="4124891"/>
          </a:xfrm>
        </p:spPr>
        <p:txBody>
          <a:bodyPr>
            <a:normAutofit/>
          </a:bodyPr>
          <a:lstStyle/>
          <a:p>
            <a:pPr>
              <a:buFont typeface="Arial" panose="020B0604020202020204" pitchFamily="34" charset="0"/>
              <a:buChar char="•"/>
            </a:pPr>
            <a:r>
              <a:rPr lang="en-US" sz="2000" dirty="0" smtClean="0">
                <a:solidFill>
                  <a:schemeClr val="tx1"/>
                </a:solidFill>
                <a:latin typeface="Garamond" panose="02020404030301010803" pitchFamily="18" charset="0"/>
              </a:rPr>
              <a:t>The universal Declaration of Human Rights (1948) recognize social security as a  human right as well as the right to security in the event of unemployment, sickness, maternity, disability, widowhood, death and old age. </a:t>
            </a:r>
          </a:p>
          <a:p>
            <a:pPr>
              <a:buFont typeface="Arial" panose="020B0604020202020204" pitchFamily="34" charset="0"/>
              <a:buChar char="•"/>
            </a:pPr>
            <a:r>
              <a:rPr lang="en-US" sz="2000" dirty="0" smtClean="0">
                <a:solidFill>
                  <a:schemeClr val="tx1"/>
                </a:solidFill>
                <a:latin typeface="Garamond" panose="02020404030301010803" pitchFamily="18" charset="0"/>
              </a:rPr>
              <a:t>According to Hosea and </a:t>
            </a:r>
            <a:r>
              <a:rPr lang="en-US" sz="2000" dirty="0" err="1" smtClean="0">
                <a:solidFill>
                  <a:schemeClr val="tx1"/>
                </a:solidFill>
                <a:latin typeface="Garamond" panose="02020404030301010803" pitchFamily="18" charset="0"/>
              </a:rPr>
              <a:t>Rwegoshora</a:t>
            </a:r>
            <a:r>
              <a:rPr lang="en-US" sz="2000" dirty="0" smtClean="0">
                <a:solidFill>
                  <a:schemeClr val="tx1"/>
                </a:solidFill>
                <a:latin typeface="Garamond" panose="02020404030301010803" pitchFamily="18" charset="0"/>
              </a:rPr>
              <a:t>, The URT (1975) defined </a:t>
            </a:r>
            <a:r>
              <a:rPr lang="en-US" sz="2000" b="1" dirty="0" smtClean="0">
                <a:solidFill>
                  <a:schemeClr val="tx1"/>
                </a:solidFill>
                <a:latin typeface="Garamond" panose="02020404030301010803" pitchFamily="18" charset="0"/>
              </a:rPr>
              <a:t>“social security is any kind of collective measures or activities designed to ensure that members of society meet their basic needs (food, shelter, medical, education, clean water) and are protected from the contingencies (such as sickness, unemployment, death, disability, old age) to enable them maintaining a standard of living consistent with social norms.”</a:t>
            </a:r>
          </a:p>
          <a:p>
            <a:pPr marL="0" indent="0">
              <a:buNone/>
            </a:pPr>
            <a:endParaRPr lang="en-US" dirty="0" smtClean="0">
              <a:latin typeface="Garamond" panose="02020404030301010803" pitchFamily="18" charset="0"/>
            </a:endParaRPr>
          </a:p>
          <a:p>
            <a:pPr>
              <a:buFont typeface="Arial" panose="020B0604020202020204" pitchFamily="34" charset="0"/>
              <a:buChar char="•"/>
            </a:pPr>
            <a:endParaRPr lang="en-US" sz="2800" dirty="0">
              <a:latin typeface="Garamond" panose="02020404030301010803" pitchFamily="18" charset="0"/>
            </a:endParaRPr>
          </a:p>
        </p:txBody>
      </p:sp>
    </p:spTree>
    <p:extLst>
      <p:ext uri="{BB962C8B-B14F-4D97-AF65-F5344CB8AC3E}">
        <p14:creationId xmlns:p14="http://schemas.microsoft.com/office/powerpoint/2010/main" val="1084084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OBJECTIVES OF SOCIAL SECURITY. </a:t>
            </a:r>
            <a:endParaRPr lang="en-US" sz="3600" dirty="0">
              <a:latin typeface="Garamond" panose="02020404030301010803" pitchFamily="18" charset="0"/>
            </a:endParaRPr>
          </a:p>
        </p:txBody>
      </p:sp>
      <p:sp>
        <p:nvSpPr>
          <p:cNvPr id="3" name="Content Placeholder 2"/>
          <p:cNvSpPr>
            <a:spLocks noGrp="1"/>
          </p:cNvSpPr>
          <p:nvPr>
            <p:ph idx="1"/>
          </p:nvPr>
        </p:nvSpPr>
        <p:spPr>
          <a:xfrm>
            <a:off x="581192" y="1992573"/>
            <a:ext cx="10932521" cy="4124891"/>
          </a:xfrm>
        </p:spPr>
        <p:txBody>
          <a:bodyPr>
            <a:normAutofit/>
          </a:bodyPr>
          <a:lstStyle/>
          <a:p>
            <a:pPr>
              <a:buFont typeface="Arial" panose="020B0604020202020204" pitchFamily="34" charset="0"/>
              <a:buChar char="•"/>
            </a:pPr>
            <a:r>
              <a:rPr lang="en-US" sz="2000" dirty="0" smtClean="0">
                <a:solidFill>
                  <a:schemeClr val="tx1"/>
                </a:solidFill>
                <a:latin typeface="Garamond" panose="02020404030301010803" pitchFamily="18" charset="0"/>
              </a:rPr>
              <a:t>The main objective of Social Security :</a:t>
            </a:r>
          </a:p>
          <a:p>
            <a:pPr lvl="1">
              <a:buFont typeface="Arial" panose="020B0604020202020204" pitchFamily="34" charset="0"/>
              <a:buChar char="•"/>
            </a:pPr>
            <a:r>
              <a:rPr lang="en-US" sz="2000" dirty="0" smtClean="0">
                <a:solidFill>
                  <a:schemeClr val="tx1"/>
                </a:solidFill>
                <a:latin typeface="Garamond" panose="02020404030301010803" pitchFamily="18" charset="0"/>
              </a:rPr>
              <a:t>To enable a person to attain and maintain a decent standard of life through maintenance of one’s income against loss or reduction as well as protected from deprivation.</a:t>
            </a:r>
          </a:p>
          <a:p>
            <a:pPr>
              <a:buFont typeface="Arial" panose="020B0604020202020204" pitchFamily="34" charset="0"/>
              <a:buChar char="•"/>
            </a:pPr>
            <a:r>
              <a:rPr lang="en-US" sz="2000" dirty="0" smtClean="0">
                <a:solidFill>
                  <a:schemeClr val="tx1"/>
                </a:solidFill>
                <a:latin typeface="Garamond" panose="02020404030301010803" pitchFamily="18" charset="0"/>
              </a:rPr>
              <a:t>Social security policies and strategies should include protective and promotional measures such as maintenance of income (ant-income poverty measure) as well as promotion of decent standard of living such as food subsidies, medical assistance, clean water etc. </a:t>
            </a:r>
          </a:p>
          <a:p>
            <a:pPr>
              <a:buFont typeface="Arial" panose="020B0604020202020204" pitchFamily="34" charset="0"/>
              <a:buChar char="•"/>
            </a:pPr>
            <a:endParaRPr lang="en-US" dirty="0" smtClean="0">
              <a:latin typeface="Garamond" panose="02020404030301010803" pitchFamily="18" charset="0"/>
            </a:endParaRPr>
          </a:p>
          <a:p>
            <a:pPr>
              <a:buFont typeface="Arial" panose="020B0604020202020204" pitchFamily="34" charset="0"/>
              <a:buChar char="•"/>
            </a:pPr>
            <a:endParaRPr lang="en-US" sz="2800" dirty="0">
              <a:latin typeface="Garamond" panose="02020404030301010803" pitchFamily="18" charset="0"/>
            </a:endParaRPr>
          </a:p>
        </p:txBody>
      </p:sp>
    </p:spTree>
    <p:extLst>
      <p:ext uri="{BB962C8B-B14F-4D97-AF65-F5344CB8AC3E}">
        <p14:creationId xmlns:p14="http://schemas.microsoft.com/office/powerpoint/2010/main" val="249968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SOCIAL SECURITY schemes. </a:t>
            </a:r>
            <a:endParaRPr lang="en-US" sz="3600" dirty="0">
              <a:latin typeface="Garamond" panose="02020404030301010803" pitchFamily="18" charset="0"/>
            </a:endParaRPr>
          </a:p>
        </p:txBody>
      </p:sp>
      <p:sp>
        <p:nvSpPr>
          <p:cNvPr id="3" name="Content Placeholder 2"/>
          <p:cNvSpPr>
            <a:spLocks noGrp="1"/>
          </p:cNvSpPr>
          <p:nvPr>
            <p:ph idx="1"/>
          </p:nvPr>
        </p:nvSpPr>
        <p:spPr>
          <a:xfrm>
            <a:off x="581192" y="1992573"/>
            <a:ext cx="10211304" cy="4704441"/>
          </a:xfrm>
        </p:spPr>
        <p:txBody>
          <a:bodyPr>
            <a:normAutofit/>
          </a:bodyPr>
          <a:lstStyle/>
          <a:p>
            <a:pPr>
              <a:buFont typeface="Arial" panose="020B0604020202020204" pitchFamily="34" charset="0"/>
              <a:buChar char="•"/>
            </a:pPr>
            <a:endParaRPr lang="en-US" dirty="0" smtClean="0">
              <a:solidFill>
                <a:schemeClr val="tx1"/>
              </a:solidFill>
              <a:latin typeface="Garamond" panose="02020404030301010803" pitchFamily="18" charset="0"/>
            </a:endParaRPr>
          </a:p>
          <a:p>
            <a:pPr>
              <a:buFont typeface="Arial" panose="020B0604020202020204" pitchFamily="34" charset="0"/>
              <a:buChar char="•"/>
            </a:pPr>
            <a:r>
              <a:rPr lang="en-US" sz="2000" dirty="0" smtClean="0">
                <a:solidFill>
                  <a:schemeClr val="tx1"/>
                </a:solidFill>
                <a:latin typeface="Garamond" panose="02020404030301010803" pitchFamily="18" charset="0"/>
              </a:rPr>
              <a:t>In Tanzania, we have the following entities under the real of provision of social security services. These are:</a:t>
            </a:r>
          </a:p>
          <a:p>
            <a:pPr lvl="2">
              <a:buFont typeface="Arial" panose="020B0604020202020204" pitchFamily="34" charset="0"/>
              <a:buChar char="•"/>
            </a:pPr>
            <a:r>
              <a:rPr lang="en-US" sz="2000" dirty="0" smtClean="0">
                <a:solidFill>
                  <a:schemeClr val="tx1"/>
                </a:solidFill>
                <a:latin typeface="Garamond" panose="02020404030301010803" pitchFamily="18" charset="0"/>
              </a:rPr>
              <a:t>Public Servants Social Security Fund (PSSSF).</a:t>
            </a:r>
          </a:p>
          <a:p>
            <a:pPr lvl="2">
              <a:buFont typeface="Arial" panose="020B0604020202020204" pitchFamily="34" charset="0"/>
              <a:buChar char="•"/>
            </a:pPr>
            <a:r>
              <a:rPr lang="en-US" sz="2000" dirty="0" smtClean="0">
                <a:solidFill>
                  <a:schemeClr val="tx1"/>
                </a:solidFill>
                <a:latin typeface="Garamond" panose="02020404030301010803" pitchFamily="18" charset="0"/>
              </a:rPr>
              <a:t>National Social Security Fund (NSSF).</a:t>
            </a:r>
          </a:p>
          <a:p>
            <a:pPr lvl="2">
              <a:buFont typeface="Arial" panose="020B0604020202020204" pitchFamily="34" charset="0"/>
              <a:buChar char="•"/>
            </a:pPr>
            <a:r>
              <a:rPr lang="en-US" sz="2000" dirty="0" smtClean="0">
                <a:solidFill>
                  <a:schemeClr val="tx1"/>
                </a:solidFill>
                <a:latin typeface="Garamond" panose="02020404030301010803" pitchFamily="18" charset="0"/>
              </a:rPr>
              <a:t>Zanzibar Social Security Fund (ZSSF)</a:t>
            </a:r>
          </a:p>
          <a:p>
            <a:pPr lvl="2">
              <a:buFont typeface="Arial" panose="020B0604020202020204" pitchFamily="34" charset="0"/>
              <a:buChar char="•"/>
            </a:pPr>
            <a:r>
              <a:rPr lang="en-US" sz="2000" dirty="0" smtClean="0">
                <a:solidFill>
                  <a:schemeClr val="tx1"/>
                </a:solidFill>
                <a:latin typeface="Garamond" panose="02020404030301010803" pitchFamily="18" charset="0"/>
              </a:rPr>
              <a:t>National Health Insurance Fund (NHIF). </a:t>
            </a:r>
          </a:p>
          <a:p>
            <a:pPr lvl="2">
              <a:buFont typeface="Arial" panose="020B0604020202020204" pitchFamily="34" charset="0"/>
              <a:buChar char="•"/>
            </a:pPr>
            <a:endParaRPr lang="en-US" sz="2000" dirty="0" smtClean="0">
              <a:solidFill>
                <a:schemeClr val="tx1"/>
              </a:solidFill>
              <a:latin typeface="Garamond" panose="02020404030301010803" pitchFamily="18" charset="0"/>
            </a:endParaRPr>
          </a:p>
          <a:p>
            <a:pPr>
              <a:buFont typeface="Arial" panose="020B0604020202020204" pitchFamily="34" charset="0"/>
              <a:buChar char="•"/>
            </a:pPr>
            <a:r>
              <a:rPr lang="en-US" sz="2000" dirty="0">
                <a:solidFill>
                  <a:schemeClr val="tx1"/>
                </a:solidFill>
                <a:latin typeface="Garamond" panose="02020404030301010803" pitchFamily="18" charset="0"/>
              </a:rPr>
              <a:t>Formal social security schemes are conventional and regulated mechanisms for protecting citizens against social contingencies such as old age, sickness</a:t>
            </a:r>
            <a:r>
              <a:rPr lang="en-US" sz="2000" dirty="0" smtClean="0">
                <a:solidFill>
                  <a:schemeClr val="tx1"/>
                </a:solidFill>
                <a:latin typeface="Garamond" panose="02020404030301010803" pitchFamily="18" charset="0"/>
              </a:rPr>
              <a:t>, death,  </a:t>
            </a:r>
            <a:r>
              <a:rPr lang="en-US" sz="2000" dirty="0">
                <a:solidFill>
                  <a:schemeClr val="tx1"/>
                </a:solidFill>
                <a:latin typeface="Garamond" panose="02020404030301010803" pitchFamily="18" charset="0"/>
              </a:rPr>
              <a:t>unemployment etc.</a:t>
            </a:r>
          </a:p>
          <a:p>
            <a:pPr>
              <a:buFont typeface="Arial" panose="020B0604020202020204" pitchFamily="34" charset="0"/>
              <a:buChar char="•"/>
            </a:pPr>
            <a:endParaRPr lang="en-US" dirty="0" smtClean="0">
              <a:solidFill>
                <a:schemeClr val="tx1"/>
              </a:solidFill>
              <a:latin typeface="Garamond" panose="02020404030301010803" pitchFamily="18" charset="0"/>
            </a:endParaRPr>
          </a:p>
          <a:p>
            <a:pPr>
              <a:buFont typeface="Arial" panose="020B0604020202020204" pitchFamily="34" charset="0"/>
              <a:buChar char="•"/>
            </a:pPr>
            <a:endParaRPr lang="en-US" dirty="0" smtClean="0">
              <a:latin typeface="Garamond" panose="02020404030301010803" pitchFamily="18" charset="0"/>
            </a:endParaRPr>
          </a:p>
          <a:p>
            <a:pPr>
              <a:buFont typeface="Arial" panose="020B0604020202020204" pitchFamily="34" charset="0"/>
              <a:buChar char="•"/>
            </a:pPr>
            <a:endParaRPr lang="en-US" sz="2800" dirty="0">
              <a:latin typeface="Garamond" panose="02020404030301010803" pitchFamily="18" charset="0"/>
            </a:endParaRPr>
          </a:p>
        </p:txBody>
      </p:sp>
    </p:spTree>
    <p:extLst>
      <p:ext uri="{BB962C8B-B14F-4D97-AF65-F5344CB8AC3E}">
        <p14:creationId xmlns:p14="http://schemas.microsoft.com/office/powerpoint/2010/main" val="3130211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TANZANIA </a:t>
            </a:r>
            <a:r>
              <a:rPr lang="en-US" dirty="0" smtClean="0"/>
              <a:t>SS SCHEMES THE CASE OF PSSSF AND NSSF.</a:t>
            </a:r>
            <a:endParaRPr lang="en-US" dirty="0"/>
          </a:p>
        </p:txBody>
      </p:sp>
      <p:sp>
        <p:nvSpPr>
          <p:cNvPr id="3" name="Content Placeholder 2"/>
          <p:cNvSpPr>
            <a:spLocks noGrp="1"/>
          </p:cNvSpPr>
          <p:nvPr>
            <p:ph sz="half" idx="1"/>
          </p:nvPr>
        </p:nvSpPr>
        <p:spPr>
          <a:xfrm>
            <a:off x="581193" y="1996226"/>
            <a:ext cx="5422390" cy="4209702"/>
          </a:xfrm>
        </p:spPr>
        <p:txBody>
          <a:bodyPr>
            <a:normAutofit/>
          </a:bodyPr>
          <a:lstStyle/>
          <a:p>
            <a:r>
              <a:rPr lang="en-US" sz="2000" b="1" dirty="0" smtClean="0"/>
              <a:t>PSSSF</a:t>
            </a:r>
          </a:p>
          <a:p>
            <a:r>
              <a:rPr lang="en-US" sz="2000" dirty="0" smtClean="0">
                <a:solidFill>
                  <a:schemeClr val="tx1"/>
                </a:solidFill>
                <a:latin typeface="Garamond" panose="02020404030301010803" pitchFamily="18" charset="0"/>
              </a:rPr>
              <a:t>Formed in 2018 by merging former pension funds i.e. PPF, PSPF,LAPF and GEPF. </a:t>
            </a:r>
          </a:p>
          <a:p>
            <a:r>
              <a:rPr lang="en-US" sz="2000" b="1" dirty="0" smtClean="0">
                <a:solidFill>
                  <a:schemeClr val="tx1"/>
                </a:solidFill>
                <a:latin typeface="Garamond" panose="02020404030301010803" pitchFamily="18" charset="0"/>
              </a:rPr>
              <a:t>Every </a:t>
            </a:r>
            <a:r>
              <a:rPr lang="en-US" sz="2000" b="1" dirty="0">
                <a:solidFill>
                  <a:schemeClr val="tx1"/>
                </a:solidFill>
                <a:latin typeface="Garamond" panose="02020404030301010803" pitchFamily="18" charset="0"/>
              </a:rPr>
              <a:t>registered employer is required to remit to the Fund 20% of the employee’s gross salary as joint contribution between the employer and the </a:t>
            </a:r>
            <a:r>
              <a:rPr lang="en-US" sz="2000" b="1" dirty="0" smtClean="0">
                <a:solidFill>
                  <a:schemeClr val="tx1"/>
                </a:solidFill>
                <a:latin typeface="Garamond" panose="02020404030301010803" pitchFamily="18" charset="0"/>
              </a:rPr>
              <a:t>employee. (5% </a:t>
            </a:r>
            <a:r>
              <a:rPr lang="en-US" sz="2000" b="1" dirty="0">
                <a:solidFill>
                  <a:schemeClr val="tx1"/>
                </a:solidFill>
                <a:latin typeface="Garamond" panose="02020404030301010803" pitchFamily="18" charset="0"/>
              </a:rPr>
              <a:t>employee, </a:t>
            </a:r>
            <a:r>
              <a:rPr lang="en-US" sz="2000" b="1" dirty="0" smtClean="0">
                <a:solidFill>
                  <a:schemeClr val="tx1"/>
                </a:solidFill>
                <a:latin typeface="Garamond" panose="02020404030301010803" pitchFamily="18" charset="0"/>
              </a:rPr>
              <a:t>15%employer</a:t>
            </a:r>
            <a:r>
              <a:rPr lang="en-US" sz="2000" b="1" dirty="0">
                <a:solidFill>
                  <a:schemeClr val="tx1"/>
                </a:solidFill>
                <a:latin typeface="Garamond" panose="02020404030301010803" pitchFamily="18" charset="0"/>
              </a:rPr>
              <a:t>). </a:t>
            </a:r>
          </a:p>
          <a:p>
            <a:r>
              <a:rPr lang="en-US" sz="2000" dirty="0" smtClean="0">
                <a:solidFill>
                  <a:schemeClr val="tx1"/>
                </a:solidFill>
                <a:latin typeface="Garamond" panose="02020404030301010803" pitchFamily="18" charset="0"/>
              </a:rPr>
              <a:t>180 months contribution to be entitled to get retirement benefits.</a:t>
            </a:r>
          </a:p>
          <a:p>
            <a:endParaRPr lang="en-US" dirty="0"/>
          </a:p>
        </p:txBody>
      </p:sp>
      <p:sp>
        <p:nvSpPr>
          <p:cNvPr id="4" name="Content Placeholder 3"/>
          <p:cNvSpPr>
            <a:spLocks noGrp="1"/>
          </p:cNvSpPr>
          <p:nvPr>
            <p:ph sz="half" idx="2"/>
          </p:nvPr>
        </p:nvSpPr>
        <p:spPr>
          <a:xfrm>
            <a:off x="6188417" y="1996226"/>
            <a:ext cx="5422392" cy="4209702"/>
          </a:xfrm>
        </p:spPr>
        <p:txBody>
          <a:bodyPr>
            <a:normAutofit/>
          </a:bodyPr>
          <a:lstStyle/>
          <a:p>
            <a:r>
              <a:rPr lang="en-US" sz="2000" b="1" dirty="0" smtClean="0"/>
              <a:t>NSSF</a:t>
            </a:r>
            <a:endParaRPr lang="en-US" sz="2000" b="1" dirty="0"/>
          </a:p>
          <a:p>
            <a:r>
              <a:rPr lang="en-US" sz="2000" dirty="0" smtClean="0">
                <a:solidFill>
                  <a:schemeClr val="tx1"/>
                </a:solidFill>
                <a:latin typeface="Garamond" panose="02020404030301010803" pitchFamily="18" charset="0"/>
              </a:rPr>
              <a:t>Formed in 1997 for contribution to and payments of social security benefits of employees of registered employers. </a:t>
            </a:r>
          </a:p>
          <a:p>
            <a:r>
              <a:rPr lang="en-US" sz="2000" b="1" dirty="0">
                <a:solidFill>
                  <a:schemeClr val="tx1"/>
                </a:solidFill>
                <a:latin typeface="Garamond" panose="02020404030301010803" pitchFamily="18" charset="0"/>
              </a:rPr>
              <a:t>Every registered employer is required to remit to the Fund 20% of the employee’s gross salary as joint contribution between the employer and the employee</a:t>
            </a:r>
            <a:r>
              <a:rPr lang="en-US" sz="2000" b="1" dirty="0" smtClean="0">
                <a:solidFill>
                  <a:schemeClr val="tx1"/>
                </a:solidFill>
                <a:latin typeface="Garamond" panose="02020404030301010803" pitchFamily="18" charset="0"/>
              </a:rPr>
              <a:t>.(10% employee, 10%employer). </a:t>
            </a:r>
          </a:p>
          <a:p>
            <a:r>
              <a:rPr lang="en-US" sz="2000" dirty="0" smtClean="0">
                <a:solidFill>
                  <a:schemeClr val="tx1"/>
                </a:solidFill>
                <a:latin typeface="Garamond" panose="02020404030301010803" pitchFamily="18" charset="0"/>
              </a:rPr>
              <a:t>180 months contribution </a:t>
            </a:r>
            <a:r>
              <a:rPr lang="en-US" sz="2000" dirty="0">
                <a:solidFill>
                  <a:schemeClr val="tx1"/>
                </a:solidFill>
                <a:latin typeface="Garamond" panose="02020404030301010803" pitchFamily="18" charset="0"/>
              </a:rPr>
              <a:t>to be entitled to get retirement benefits</a:t>
            </a:r>
            <a:r>
              <a:rPr lang="en-US" sz="2000" dirty="0" smtClean="0">
                <a:solidFill>
                  <a:schemeClr val="tx1"/>
                </a:solidFill>
                <a:latin typeface="Garamond" panose="02020404030301010803" pitchFamily="18" charset="0"/>
              </a:rPr>
              <a:t>.</a:t>
            </a:r>
          </a:p>
          <a:p>
            <a:pPr marL="0" indent="0">
              <a:buNone/>
            </a:pPr>
            <a:endParaRPr lang="en-US" dirty="0" smtClean="0">
              <a:solidFill>
                <a:schemeClr val="tx1"/>
              </a:solidFill>
              <a:latin typeface="Garamond" panose="02020404030301010803" pitchFamily="18" charset="0"/>
            </a:endParaRPr>
          </a:p>
        </p:txBody>
      </p:sp>
    </p:spTree>
    <p:extLst>
      <p:ext uri="{BB962C8B-B14F-4D97-AF65-F5344CB8AC3E}">
        <p14:creationId xmlns:p14="http://schemas.microsoft.com/office/powerpoint/2010/main" val="1238889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Principles of social security systems. </a:t>
            </a:r>
            <a:endParaRPr lang="en-US" sz="3600" dirty="0">
              <a:latin typeface="Garamond" panose="02020404030301010803" pitchFamily="18" charset="0"/>
            </a:endParaRPr>
          </a:p>
        </p:txBody>
      </p:sp>
      <p:sp>
        <p:nvSpPr>
          <p:cNvPr id="3" name="Content Placeholder 2"/>
          <p:cNvSpPr>
            <a:spLocks noGrp="1"/>
          </p:cNvSpPr>
          <p:nvPr>
            <p:ph idx="1"/>
          </p:nvPr>
        </p:nvSpPr>
        <p:spPr>
          <a:xfrm>
            <a:off x="581192" y="1992573"/>
            <a:ext cx="10211304" cy="4704441"/>
          </a:xfrm>
        </p:spPr>
        <p:txBody>
          <a:bodyPr>
            <a:normAutofit/>
          </a:bodyPr>
          <a:lstStyle/>
          <a:p>
            <a:pPr>
              <a:buFont typeface="Arial" panose="020B0604020202020204" pitchFamily="34" charset="0"/>
              <a:buChar char="•"/>
            </a:pPr>
            <a:endParaRPr lang="en-US" dirty="0" smtClean="0">
              <a:solidFill>
                <a:schemeClr val="tx1"/>
              </a:solidFill>
              <a:latin typeface="Garamond" panose="02020404030301010803" pitchFamily="18" charset="0"/>
            </a:endParaRPr>
          </a:p>
          <a:p>
            <a:pPr>
              <a:buFont typeface="Arial" panose="020B0604020202020204" pitchFamily="34" charset="0"/>
              <a:buChar char="•"/>
            </a:pPr>
            <a:r>
              <a:rPr lang="en-US" sz="2000" dirty="0" smtClean="0">
                <a:solidFill>
                  <a:schemeClr val="tx1"/>
                </a:solidFill>
                <a:latin typeface="Garamond" panose="02020404030301010803" pitchFamily="18" charset="0"/>
              </a:rPr>
              <a:t>In Tanzania, social security system organized around five principles. These are:</a:t>
            </a:r>
          </a:p>
          <a:p>
            <a:pPr lvl="2">
              <a:buFont typeface="Arial" panose="020B0604020202020204" pitchFamily="34" charset="0"/>
              <a:buChar char="•"/>
            </a:pPr>
            <a:r>
              <a:rPr lang="en-US" sz="2000" b="1" dirty="0" smtClean="0">
                <a:solidFill>
                  <a:schemeClr val="tx1"/>
                </a:solidFill>
                <a:latin typeface="Garamond" panose="02020404030301010803" pitchFamily="18" charset="0"/>
              </a:rPr>
              <a:t>Compulsory saving </a:t>
            </a:r>
          </a:p>
          <a:p>
            <a:pPr lvl="2">
              <a:buFont typeface="Arial" panose="020B0604020202020204" pitchFamily="34" charset="0"/>
              <a:buChar char="•"/>
            </a:pPr>
            <a:r>
              <a:rPr lang="en-US" sz="2000" b="1" dirty="0" smtClean="0">
                <a:solidFill>
                  <a:schemeClr val="tx1"/>
                </a:solidFill>
                <a:latin typeface="Garamond" panose="02020404030301010803" pitchFamily="18" charset="0"/>
              </a:rPr>
              <a:t>Social Insurance.</a:t>
            </a:r>
          </a:p>
          <a:p>
            <a:pPr lvl="2">
              <a:buFont typeface="Arial" panose="020B0604020202020204" pitchFamily="34" charset="0"/>
              <a:buChar char="•"/>
            </a:pPr>
            <a:r>
              <a:rPr lang="en-US" sz="2000" dirty="0" smtClean="0">
                <a:solidFill>
                  <a:schemeClr val="tx1"/>
                </a:solidFill>
                <a:latin typeface="Garamond" panose="02020404030301010803" pitchFamily="18" charset="0"/>
              </a:rPr>
              <a:t>Public support.</a:t>
            </a:r>
          </a:p>
          <a:p>
            <a:pPr lvl="2">
              <a:buFont typeface="Arial" panose="020B0604020202020204" pitchFamily="34" charset="0"/>
              <a:buChar char="•"/>
            </a:pPr>
            <a:r>
              <a:rPr lang="en-US" sz="2000" dirty="0" smtClean="0">
                <a:solidFill>
                  <a:schemeClr val="tx1"/>
                </a:solidFill>
                <a:latin typeface="Garamond" panose="02020404030301010803" pitchFamily="18" charset="0"/>
              </a:rPr>
              <a:t>Social assistance and </a:t>
            </a:r>
          </a:p>
          <a:p>
            <a:pPr lvl="2">
              <a:buFont typeface="Arial" panose="020B0604020202020204" pitchFamily="34" charset="0"/>
              <a:buChar char="•"/>
            </a:pPr>
            <a:r>
              <a:rPr lang="en-US" sz="2000" dirty="0" smtClean="0">
                <a:solidFill>
                  <a:schemeClr val="tx1"/>
                </a:solidFill>
                <a:latin typeface="Garamond" panose="02020404030301010803" pitchFamily="18" charset="0"/>
              </a:rPr>
              <a:t>Employer’s liability. </a:t>
            </a:r>
          </a:p>
          <a:p>
            <a:pPr lvl="2">
              <a:buFont typeface="Arial" panose="020B0604020202020204" pitchFamily="34" charset="0"/>
              <a:buChar char="•"/>
            </a:pPr>
            <a:endParaRPr lang="en-US" sz="2000" dirty="0" smtClean="0">
              <a:solidFill>
                <a:schemeClr val="tx1"/>
              </a:solidFill>
              <a:latin typeface="Garamond" panose="02020404030301010803" pitchFamily="18" charset="0"/>
            </a:endParaRPr>
          </a:p>
          <a:p>
            <a:pPr>
              <a:buFont typeface="Arial" panose="020B0604020202020204" pitchFamily="34" charset="0"/>
              <a:buChar char="•"/>
            </a:pPr>
            <a:r>
              <a:rPr lang="en-US" sz="2000" dirty="0" smtClean="0">
                <a:solidFill>
                  <a:schemeClr val="tx1"/>
                </a:solidFill>
                <a:latin typeface="Garamond" panose="02020404030301010803" pitchFamily="18" charset="0"/>
              </a:rPr>
              <a:t>Formal </a:t>
            </a:r>
            <a:r>
              <a:rPr lang="en-US" sz="2000" dirty="0">
                <a:solidFill>
                  <a:schemeClr val="tx1"/>
                </a:solidFill>
                <a:latin typeface="Garamond" panose="02020404030301010803" pitchFamily="18" charset="0"/>
              </a:rPr>
              <a:t>social security schemes are </a:t>
            </a:r>
            <a:r>
              <a:rPr lang="en-US" sz="2000" dirty="0" smtClean="0">
                <a:solidFill>
                  <a:schemeClr val="tx1"/>
                </a:solidFill>
                <a:latin typeface="Garamond" panose="02020404030301010803" pitchFamily="18" charset="0"/>
              </a:rPr>
              <a:t>combines </a:t>
            </a:r>
            <a:r>
              <a:rPr lang="en-US" sz="2000" b="1" dirty="0" smtClean="0">
                <a:solidFill>
                  <a:schemeClr val="tx1"/>
                </a:solidFill>
                <a:latin typeface="Garamond" panose="02020404030301010803" pitchFamily="18" charset="0"/>
              </a:rPr>
              <a:t>compulsory saving and social insurance</a:t>
            </a:r>
            <a:r>
              <a:rPr lang="en-US" sz="2000" dirty="0" smtClean="0">
                <a:solidFill>
                  <a:schemeClr val="tx1"/>
                </a:solidFill>
                <a:latin typeface="Garamond" panose="02020404030301010803" pitchFamily="18" charset="0"/>
              </a:rPr>
              <a:t>. </a:t>
            </a:r>
            <a:endParaRPr lang="en-US" sz="2000" dirty="0">
              <a:solidFill>
                <a:schemeClr val="tx1"/>
              </a:solidFill>
              <a:latin typeface="Garamond" panose="02020404030301010803" pitchFamily="18" charset="0"/>
            </a:endParaRPr>
          </a:p>
          <a:p>
            <a:pPr>
              <a:buFont typeface="Arial" panose="020B0604020202020204" pitchFamily="34" charset="0"/>
              <a:buChar char="•"/>
            </a:pPr>
            <a:endParaRPr lang="en-US" dirty="0" smtClean="0">
              <a:solidFill>
                <a:schemeClr val="tx1"/>
              </a:solidFill>
              <a:latin typeface="Garamond" panose="02020404030301010803" pitchFamily="18" charset="0"/>
            </a:endParaRPr>
          </a:p>
          <a:p>
            <a:pPr>
              <a:buFont typeface="Arial" panose="020B0604020202020204" pitchFamily="34" charset="0"/>
              <a:buChar char="•"/>
            </a:pPr>
            <a:endParaRPr lang="en-US" dirty="0" smtClean="0">
              <a:latin typeface="Garamond" panose="02020404030301010803" pitchFamily="18" charset="0"/>
            </a:endParaRPr>
          </a:p>
          <a:p>
            <a:pPr>
              <a:buFont typeface="Arial" panose="020B0604020202020204" pitchFamily="34" charset="0"/>
              <a:buChar char="•"/>
            </a:pPr>
            <a:endParaRPr lang="en-US" sz="2800" dirty="0">
              <a:latin typeface="Garamond" panose="02020404030301010803" pitchFamily="18" charset="0"/>
            </a:endParaRPr>
          </a:p>
        </p:txBody>
      </p:sp>
    </p:spTree>
    <p:extLst>
      <p:ext uri="{BB962C8B-B14F-4D97-AF65-F5344CB8AC3E}">
        <p14:creationId xmlns:p14="http://schemas.microsoft.com/office/powerpoint/2010/main" val="4004803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Garamond" panose="02020404030301010803" pitchFamily="18" charset="0"/>
              </a:rPr>
              <a:t>challenges of social security schemes</a:t>
            </a:r>
            <a:endParaRPr lang="en-US" sz="3600" dirty="0">
              <a:latin typeface="Garamond" panose="02020404030301010803" pitchFamily="18" charset="0"/>
            </a:endParaRPr>
          </a:p>
        </p:txBody>
      </p:sp>
      <p:sp>
        <p:nvSpPr>
          <p:cNvPr id="3" name="Content Placeholder 2"/>
          <p:cNvSpPr>
            <a:spLocks noGrp="1"/>
          </p:cNvSpPr>
          <p:nvPr>
            <p:ph idx="1"/>
          </p:nvPr>
        </p:nvSpPr>
        <p:spPr>
          <a:xfrm>
            <a:off x="581192" y="2189407"/>
            <a:ext cx="11215856" cy="4250029"/>
          </a:xfrm>
        </p:spPr>
        <p:txBody>
          <a:bodyPr>
            <a:normAutofit lnSpcReduction="10000"/>
          </a:bodyPr>
          <a:lstStyle/>
          <a:p>
            <a:pPr>
              <a:buFont typeface="Arial" panose="020B0604020202020204" pitchFamily="34" charset="0"/>
              <a:buChar char="•"/>
            </a:pPr>
            <a:endParaRPr lang="en-US" dirty="0" smtClean="0">
              <a:solidFill>
                <a:schemeClr val="tx1"/>
              </a:solidFill>
              <a:latin typeface="Garamond" panose="02020404030301010803" pitchFamily="18" charset="0"/>
            </a:endParaRPr>
          </a:p>
          <a:p>
            <a:pPr>
              <a:buFont typeface="Arial" panose="020B0604020202020204" pitchFamily="34" charset="0"/>
              <a:buChar char="•"/>
            </a:pPr>
            <a:r>
              <a:rPr lang="en-US" sz="2000" dirty="0" smtClean="0">
                <a:solidFill>
                  <a:schemeClr val="tx1"/>
                </a:solidFill>
                <a:latin typeface="Garamond" panose="02020404030301010803" pitchFamily="18" charset="0"/>
              </a:rPr>
              <a:t>In Tanzania, social security schemes faces numerous challenges such as:</a:t>
            </a:r>
          </a:p>
          <a:p>
            <a:pPr lvl="1">
              <a:buFont typeface="Arial" panose="020B0604020202020204" pitchFamily="34" charset="0"/>
              <a:buChar char="•"/>
            </a:pPr>
            <a:r>
              <a:rPr lang="en-US" sz="2000" b="1" dirty="0" smtClean="0">
                <a:solidFill>
                  <a:schemeClr val="tx1"/>
                </a:solidFill>
                <a:latin typeface="Garamond" panose="02020404030301010803" pitchFamily="18" charset="0"/>
              </a:rPr>
              <a:t>Low level coverage.</a:t>
            </a:r>
          </a:p>
          <a:p>
            <a:pPr lvl="1">
              <a:buFont typeface="Arial" panose="020B0604020202020204" pitchFamily="34" charset="0"/>
              <a:buChar char="•"/>
            </a:pPr>
            <a:r>
              <a:rPr lang="en-US" sz="2000" b="1" dirty="0" smtClean="0">
                <a:solidFill>
                  <a:schemeClr val="tx1"/>
                </a:solidFill>
                <a:latin typeface="Garamond" panose="02020404030301010803" pitchFamily="18" charset="0"/>
              </a:rPr>
              <a:t>Limited investment avenues.</a:t>
            </a:r>
          </a:p>
          <a:p>
            <a:pPr lvl="1">
              <a:buFont typeface="Arial" panose="020B0604020202020204" pitchFamily="34" charset="0"/>
              <a:buChar char="•"/>
            </a:pPr>
            <a:r>
              <a:rPr lang="en-US" sz="2000" dirty="0" smtClean="0">
                <a:solidFill>
                  <a:schemeClr val="tx1"/>
                </a:solidFill>
                <a:latin typeface="Garamond" panose="02020404030301010803" pitchFamily="18" charset="0"/>
              </a:rPr>
              <a:t>Governance and Leadership.</a:t>
            </a:r>
          </a:p>
          <a:p>
            <a:pPr lvl="1">
              <a:buFont typeface="Arial" panose="020B0604020202020204" pitchFamily="34" charset="0"/>
              <a:buChar char="•"/>
            </a:pPr>
            <a:r>
              <a:rPr lang="en-US" sz="2000" dirty="0" smtClean="0">
                <a:solidFill>
                  <a:schemeClr val="tx1"/>
                </a:solidFill>
                <a:latin typeface="Garamond" panose="02020404030301010803" pitchFamily="18" charset="0"/>
              </a:rPr>
              <a:t>Legal limitations.</a:t>
            </a:r>
          </a:p>
          <a:p>
            <a:pPr lvl="1">
              <a:buFont typeface="Arial" panose="020B0604020202020204" pitchFamily="34" charset="0"/>
              <a:buChar char="•"/>
            </a:pPr>
            <a:r>
              <a:rPr lang="en-US" sz="2000" dirty="0" smtClean="0">
                <a:solidFill>
                  <a:schemeClr val="tx1"/>
                </a:solidFill>
                <a:latin typeface="Garamond" panose="02020404030301010803" pitchFamily="18" charset="0"/>
              </a:rPr>
              <a:t>Income poverty.</a:t>
            </a:r>
          </a:p>
          <a:p>
            <a:pPr lvl="1">
              <a:buFont typeface="Arial" panose="020B0604020202020204" pitchFamily="34" charset="0"/>
              <a:buChar char="•"/>
            </a:pPr>
            <a:r>
              <a:rPr lang="en-US" sz="2000" dirty="0" smtClean="0">
                <a:solidFill>
                  <a:schemeClr val="tx1"/>
                </a:solidFill>
                <a:latin typeface="Garamond" panose="02020404030301010803" pitchFamily="18" charset="0"/>
              </a:rPr>
              <a:t>Lack of awareness. </a:t>
            </a:r>
          </a:p>
          <a:p>
            <a:pPr lvl="1">
              <a:buFont typeface="Arial" panose="020B0604020202020204" pitchFamily="34" charset="0"/>
              <a:buChar char="•"/>
            </a:pPr>
            <a:r>
              <a:rPr lang="en-US" sz="2000" dirty="0" smtClean="0">
                <a:solidFill>
                  <a:schemeClr val="tx1"/>
                </a:solidFill>
                <a:latin typeface="Garamond" panose="02020404030301010803" pitchFamily="18" charset="0"/>
              </a:rPr>
              <a:t>Designs of benefits</a:t>
            </a:r>
            <a:r>
              <a:rPr lang="en-US" sz="2000" dirty="0" smtClean="0">
                <a:solidFill>
                  <a:schemeClr val="tx1"/>
                </a:solidFill>
                <a:latin typeface="Garamond" panose="02020404030301010803" pitchFamily="18" charset="0"/>
              </a:rPr>
              <a:t>.</a:t>
            </a:r>
          </a:p>
          <a:p>
            <a:pPr lvl="1">
              <a:buFont typeface="Arial" panose="020B0604020202020204" pitchFamily="34" charset="0"/>
              <a:buChar char="•"/>
            </a:pPr>
            <a:r>
              <a:rPr lang="en-US" sz="2000" dirty="0" smtClean="0">
                <a:solidFill>
                  <a:schemeClr val="tx1"/>
                </a:solidFill>
                <a:latin typeface="Garamond" panose="02020404030301010803" pitchFamily="18" charset="0"/>
              </a:rPr>
              <a:t>Competent workforce. </a:t>
            </a:r>
            <a:endParaRPr lang="en-US" sz="2000" dirty="0" smtClean="0">
              <a:solidFill>
                <a:schemeClr val="tx1"/>
              </a:solidFill>
              <a:latin typeface="Garamond" panose="02020404030301010803" pitchFamily="18" charset="0"/>
            </a:endParaRPr>
          </a:p>
          <a:p>
            <a:pPr lvl="2">
              <a:buFont typeface="Arial" panose="020B0604020202020204" pitchFamily="34" charset="0"/>
              <a:buChar char="•"/>
            </a:pPr>
            <a:endParaRPr lang="en-US" dirty="0" smtClean="0">
              <a:solidFill>
                <a:schemeClr val="tx1"/>
              </a:solidFill>
              <a:latin typeface="Garamond" panose="02020404030301010803" pitchFamily="18" charset="0"/>
            </a:endParaRPr>
          </a:p>
          <a:p>
            <a:pPr marL="0" indent="0">
              <a:buNone/>
            </a:pPr>
            <a:endParaRPr lang="en-US" dirty="0" smtClean="0">
              <a:solidFill>
                <a:schemeClr val="tx1"/>
              </a:solidFill>
              <a:latin typeface="Garamond" panose="02020404030301010803" pitchFamily="18" charset="0"/>
            </a:endParaRPr>
          </a:p>
          <a:p>
            <a:pPr>
              <a:buFont typeface="Arial" panose="020B0604020202020204" pitchFamily="34" charset="0"/>
              <a:buChar char="•"/>
            </a:pPr>
            <a:endParaRPr lang="en-US" dirty="0" smtClean="0">
              <a:latin typeface="Garamond" panose="02020404030301010803" pitchFamily="18" charset="0"/>
            </a:endParaRPr>
          </a:p>
          <a:p>
            <a:pPr>
              <a:buFont typeface="Arial" panose="020B0604020202020204" pitchFamily="34" charset="0"/>
              <a:buChar char="•"/>
            </a:pPr>
            <a:endParaRPr lang="en-US" sz="2800" dirty="0">
              <a:latin typeface="Garamond" panose="02020404030301010803" pitchFamily="18" charset="0"/>
            </a:endParaRPr>
          </a:p>
        </p:txBody>
      </p:sp>
    </p:spTree>
    <p:extLst>
      <p:ext uri="{BB962C8B-B14F-4D97-AF65-F5344CB8AC3E}">
        <p14:creationId xmlns:p14="http://schemas.microsoft.com/office/powerpoint/2010/main" val="171604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2"/>
            <a:ext cx="10993549" cy="2582578"/>
          </a:xfrm>
        </p:spPr>
        <p:txBody>
          <a:bodyPr>
            <a:normAutofit/>
          </a:bodyPr>
          <a:lstStyle/>
          <a:p>
            <a:pPr algn="ctr"/>
            <a:r>
              <a:rPr lang="en-US" dirty="0">
                <a:solidFill>
                  <a:schemeClr val="tx1"/>
                </a:solidFill>
              </a:rPr>
              <a:t/>
            </a:r>
            <a:br>
              <a:rPr lang="en-US" dirty="0">
                <a:solidFill>
                  <a:schemeClr val="tx1"/>
                </a:solidFill>
              </a:rPr>
            </a:br>
            <a:r>
              <a:rPr lang="en-US" sz="4800" dirty="0" smtClean="0">
                <a:solidFill>
                  <a:schemeClr val="tx1"/>
                </a:solidFill>
                <a:latin typeface="Garamond" panose="02020404030301010803" pitchFamily="18" charset="0"/>
              </a:rPr>
              <a:t>SHARI’AH CONCERNS.</a:t>
            </a:r>
            <a:r>
              <a:rPr lang="en-US" dirty="0">
                <a:solidFill>
                  <a:schemeClr val="tx1"/>
                </a:solidFill>
              </a:rPr>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597713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45363</TotalTime>
  <Words>1057</Words>
  <Application>Microsoft Office PowerPoint</Application>
  <PresentationFormat>Widescreen</PresentationFormat>
  <Paragraphs>108</Paragraphs>
  <Slides>15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Garamond</vt:lpstr>
      <vt:lpstr>Gill Sans MT</vt:lpstr>
      <vt:lpstr>Majalla UI</vt:lpstr>
      <vt:lpstr>Wingdings</vt:lpstr>
      <vt:lpstr>Wingdings 2</vt:lpstr>
      <vt:lpstr>Dividend</vt:lpstr>
      <vt:lpstr>    SOCIAL SECURITY SCHEMES: SHARIA CONCERNS AND PROPOSED SOLUTIONS.  BY: KHALFAN ABDALLAH   Managing partner   </vt:lpstr>
      <vt:lpstr>OUTLINE. </vt:lpstr>
      <vt:lpstr>SOCIAL SECURITY. </vt:lpstr>
      <vt:lpstr>OBJECTIVES OF SOCIAL SECURITY. </vt:lpstr>
      <vt:lpstr>SOCIAL SECURITY schemes. </vt:lpstr>
      <vt:lpstr>TANZANIA SS SCHEMES THE CASE OF PSSSF AND NSSF.</vt:lpstr>
      <vt:lpstr>Principles of social security systems. </vt:lpstr>
      <vt:lpstr>challenges of social security schemes</vt:lpstr>
      <vt:lpstr> SHARI’AH CONCERNS. </vt:lpstr>
      <vt:lpstr>SHARI’AH POINT OF VIEW ON SOCIAL SECURITY. </vt:lpstr>
      <vt:lpstr>SHARI’AH ISSUES SOCIAL SECURITY SCHEMES AND PROPOSED SOLUTIONS.</vt:lpstr>
      <vt:lpstr>SHARI’AH ISSUES SOCIAL SECURITY SCHEMES.</vt:lpstr>
      <vt:lpstr>Fatwa on CONVENTIONAL SOCIAL SECURITY SCHEMES </vt:lpstr>
      <vt:lpstr>CONCLUSION. </vt:lpstr>
      <vt:lpstr>                                    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ABRAR CONSULT PROFILE</dc:title>
  <dc:creator>user pc</dc:creator>
  <cp:lastModifiedBy>user pc</cp:lastModifiedBy>
  <cp:revision>318</cp:revision>
  <dcterms:created xsi:type="dcterms:W3CDTF">2020-02-15T14:13:16Z</dcterms:created>
  <dcterms:modified xsi:type="dcterms:W3CDTF">2021-07-08T09:07:16Z</dcterms:modified>
</cp:coreProperties>
</file>